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  <p:sldMasterId id="2147483699" r:id="rId3"/>
  </p:sldMasterIdLst>
  <p:notesMasterIdLst>
    <p:notesMasterId r:id="rId25"/>
  </p:notesMasterIdLst>
  <p:handoutMasterIdLst>
    <p:handoutMasterId r:id="rId26"/>
  </p:handoutMasterIdLst>
  <p:sldIdLst>
    <p:sldId id="269" r:id="rId4"/>
    <p:sldId id="268" r:id="rId5"/>
    <p:sldId id="270" r:id="rId6"/>
    <p:sldId id="293" r:id="rId7"/>
    <p:sldId id="271" r:id="rId8"/>
    <p:sldId id="272" r:id="rId9"/>
    <p:sldId id="273" r:id="rId10"/>
    <p:sldId id="292" r:id="rId11"/>
    <p:sldId id="263" r:id="rId12"/>
    <p:sldId id="299" r:id="rId13"/>
    <p:sldId id="275" r:id="rId14"/>
    <p:sldId id="287" r:id="rId15"/>
    <p:sldId id="288" r:id="rId16"/>
    <p:sldId id="289" r:id="rId17"/>
    <p:sldId id="294" r:id="rId18"/>
    <p:sldId id="295" r:id="rId19"/>
    <p:sldId id="296" r:id="rId20"/>
    <p:sldId id="297" r:id="rId21"/>
    <p:sldId id="300" r:id="rId22"/>
    <p:sldId id="286" r:id="rId23"/>
    <p:sldId id="298" r:id="rId24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93729" autoAdjust="0"/>
  </p:normalViewPr>
  <p:slideViewPr>
    <p:cSldViewPr snapToGrid="0">
      <p:cViewPr varScale="1">
        <p:scale>
          <a:sx n="69" d="100"/>
          <a:sy n="69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afikverket.local\users\28\lars.ekman\Dok\Lars_Ekman\Aktuella_presentationer\M&#246;tesseparer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hart>
    <c:plotArea>
      <c:layout/>
      <c:lineChart>
        <c:grouping val="standard"/>
        <c:ser>
          <c:idx val="1"/>
          <c:order val="0"/>
          <c:tx>
            <c:strRef>
              <c:f>Blad1!$F$17</c:f>
              <c:strCache>
                <c:ptCount val="1"/>
                <c:pt idx="0">
                  <c:v>Motorway</c:v>
                </c:pt>
              </c:strCache>
            </c:strRef>
          </c:tx>
          <c:spPr>
            <a:ln w="114300"/>
          </c:spPr>
          <c:marker>
            <c:symbol val="none"/>
          </c:marker>
          <c:dLbls>
            <c:dLbl>
              <c:idx val="0"/>
              <c:layout>
                <c:manualLayout>
                  <c:x val="-2.7777777777777846E-2"/>
                  <c:y val="-8.7962962962963104E-2"/>
                </c:manualLayout>
              </c:layout>
              <c:showSerName val="1"/>
            </c:dLbl>
            <c:delete val="1"/>
            <c:txPr>
              <a:bodyPr/>
              <a:lstStyle/>
              <a:p>
                <a:pPr>
                  <a:defRPr baseline="0">
                    <a:solidFill>
                      <a:srgbClr val="C00000"/>
                    </a:solidFill>
                  </a:defRPr>
                </a:pPr>
                <a:endParaRPr lang="sv-SE"/>
              </a:p>
            </c:txPr>
          </c:dLbls>
          <c:cat>
            <c:numRef>
              <c:f>Blad1!$G$15:$R$15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Blad1!$G$17:$R$17</c:f>
              <c:numCache>
                <c:formatCode>General</c:formatCode>
                <c:ptCount val="12"/>
                <c:pt idx="0">
                  <c:v>1490</c:v>
                </c:pt>
                <c:pt idx="1">
                  <c:v>1510</c:v>
                </c:pt>
                <c:pt idx="2">
                  <c:v>1530</c:v>
                </c:pt>
                <c:pt idx="3">
                  <c:v>1580</c:v>
                </c:pt>
                <c:pt idx="4">
                  <c:v>1600</c:v>
                </c:pt>
                <c:pt idx="5">
                  <c:v>1700</c:v>
                </c:pt>
                <c:pt idx="6">
                  <c:v>1740</c:v>
                </c:pt>
                <c:pt idx="7">
                  <c:v>1810</c:v>
                </c:pt>
                <c:pt idx="8">
                  <c:v>1860</c:v>
                </c:pt>
                <c:pt idx="9">
                  <c:v>1880</c:v>
                </c:pt>
                <c:pt idx="10">
                  <c:v>1910</c:v>
                </c:pt>
                <c:pt idx="11">
                  <c:v>1960</c:v>
                </c:pt>
              </c:numCache>
            </c:numRef>
          </c:val>
        </c:ser>
        <c:ser>
          <c:idx val="0"/>
          <c:order val="1"/>
          <c:tx>
            <c:strRef>
              <c:f>Blad1!$F$16</c:f>
              <c:strCache>
                <c:ptCount val="1"/>
                <c:pt idx="0">
                  <c:v>2+1 road</c:v>
                </c:pt>
              </c:strCache>
            </c:strRef>
          </c:tx>
          <c:spPr>
            <a:ln w="114300"/>
          </c:spPr>
          <c:marker>
            <c:symbol val="none"/>
          </c:marker>
          <c:dLbls>
            <c:dLbl>
              <c:idx val="10"/>
              <c:layout>
                <c:manualLayout>
                  <c:x val="-8.0355018122681088E-2"/>
                  <c:y val="-0.10337112480718329"/>
                </c:manualLayout>
              </c:layout>
              <c:showSerName val="1"/>
            </c:dLbl>
            <c:delete val="1"/>
            <c:txPr>
              <a:bodyPr/>
              <a:lstStyle/>
              <a:p>
                <a:pPr>
                  <a:defRPr baseline="0">
                    <a:solidFill>
                      <a:schemeClr val="accent1"/>
                    </a:solidFill>
                  </a:defRPr>
                </a:pPr>
                <a:endParaRPr lang="sv-SE"/>
              </a:p>
            </c:txPr>
          </c:dLbls>
          <c:cat>
            <c:numRef>
              <c:f>Blad1!$G$15:$R$15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Blad1!$G$16:$R$16</c:f>
              <c:numCache>
                <c:formatCode>General</c:formatCode>
                <c:ptCount val="12"/>
                <c:pt idx="0">
                  <c:v>180</c:v>
                </c:pt>
                <c:pt idx="1">
                  <c:v>450</c:v>
                </c:pt>
                <c:pt idx="2">
                  <c:v>680</c:v>
                </c:pt>
                <c:pt idx="3">
                  <c:v>950</c:v>
                </c:pt>
                <c:pt idx="4">
                  <c:v>1130</c:v>
                </c:pt>
                <c:pt idx="5">
                  <c:v>1300</c:v>
                </c:pt>
                <c:pt idx="6">
                  <c:v>1510</c:v>
                </c:pt>
                <c:pt idx="7">
                  <c:v>1770</c:v>
                </c:pt>
                <c:pt idx="8">
                  <c:v>1950</c:v>
                </c:pt>
                <c:pt idx="9">
                  <c:v>2120</c:v>
                </c:pt>
                <c:pt idx="10">
                  <c:v>2300</c:v>
                </c:pt>
                <c:pt idx="11">
                  <c:v>2500</c:v>
                </c:pt>
              </c:numCache>
            </c:numRef>
          </c:val>
        </c:ser>
        <c:marker val="1"/>
        <c:axId val="54085120"/>
        <c:axId val="54089600"/>
      </c:lineChart>
      <c:catAx>
        <c:axId val="54085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sv-SE"/>
          </a:p>
        </c:txPr>
        <c:crossAx val="54089600"/>
        <c:crosses val="autoZero"/>
        <c:auto val="1"/>
        <c:lblAlgn val="ctr"/>
        <c:lblOffset val="100"/>
      </c:catAx>
      <c:valAx>
        <c:axId val="54089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 baseline="0"/>
            </a:pPr>
            <a:endParaRPr lang="sv-SE"/>
          </a:p>
        </c:txPr>
        <c:crossAx val="54085120"/>
        <c:crosses val="autoZero"/>
        <c:crossBetween val="between"/>
      </c:valAx>
    </c:plotArea>
    <c:plotVisOnly val="1"/>
  </c:chart>
  <c:txPr>
    <a:bodyPr/>
    <a:lstStyle/>
    <a:p>
      <a:pPr>
        <a:defRPr sz="2400" baseline="0"/>
      </a:pPr>
      <a:endParaRPr lang="sv-S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40D46ADB-FB45-453D-B379-18E5F283200C}" type="datetimeFigureOut">
              <a:rPr lang="sv-SE"/>
              <a:pPr>
                <a:defRPr/>
              </a:pPr>
              <a:t>2012-12-02</a:t>
            </a:fld>
            <a:endParaRPr lang="sv-SE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7184D9E3-D8AE-42A7-BB54-B5A5828C152E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B038D42D-46C5-413C-A67F-E4A56D4089AA}" type="datetimeFigureOut">
              <a:rPr lang="sv-SE"/>
              <a:pPr>
                <a:defRPr/>
              </a:pPr>
              <a:t>2012-12-02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sv-SE" noProof="0" dirty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4E6587AE-E877-40C2-A797-0AFCA0E3714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Fraction that is new </a:t>
            </a:r>
            <a:r>
              <a:rPr lang="en-US" noProof="0" dirty="0" err="1" smtClean="0"/>
              <a:t>anually</a:t>
            </a:r>
            <a:endParaRPr lang="en-US" noProof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587AE-E877-40C2-A797-0AFCA0E3714F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B6C97-86EA-4771-98CB-24EE65D861B4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C59B9-759C-4453-8861-4FA5CA56A2A7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>
                <a:latin typeface="Arial" pitchFamily="34" charset="0"/>
                <a:cs typeface="Arial" pitchFamily="34" charset="0"/>
              </a:rPr>
              <a:t>two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0AB32-0F38-43C5-9637-D95C3F1B5F98}" type="slidenum">
              <a:rPr lang="en-GB" smtClean="0">
                <a:latin typeface="Arial" pitchFamily="34" charset="0"/>
              </a:rPr>
              <a:pPr/>
              <a:t>16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778951" y="767597"/>
            <a:ext cx="5543042" cy="38379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sv-SE"/>
          </a:p>
        </p:txBody>
      </p:sp>
      <p:sp>
        <p:nvSpPr>
          <p:cNvPr id="716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09930" y="4863219"/>
            <a:ext cx="5679440" cy="4605576"/>
          </a:xfrm>
          <a:noFill/>
          <a:ln/>
        </p:spPr>
        <p:txBody>
          <a:bodyPr wrap="none" anchor="ctr"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7D4B4-9FBF-420E-905C-10785E7E5198}" type="slidenum">
              <a:rPr lang="en-GB" smtClean="0">
                <a:latin typeface="Arial" pitchFamily="34" charset="0"/>
              </a:rPr>
              <a:pPr/>
              <a:t>17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9930" y="4863219"/>
            <a:ext cx="5679440" cy="4605576"/>
          </a:xfrm>
          <a:noFill/>
          <a:ln/>
        </p:spPr>
        <p:txBody>
          <a:bodyPr wrap="none" anchor="ctr"/>
          <a:lstStyle/>
          <a:p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sv-S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78A2ACCA-3E3F-4B5E-8E3C-7D4C2794FC0C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597F7337-7AA1-4EDE-ADA0-232A2F96B38C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307" y="1336675"/>
            <a:ext cx="3815862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66847" y="1336675"/>
            <a:ext cx="3815862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C1A92B85-5EA1-4489-A3B0-284EEC26F554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1962686C-B50E-4BE1-89DE-BC70297E9F3A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608AF4A1-C6A4-427B-B47A-8032115C3232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50177434-60D7-449E-8DBD-B0B28A37B1C8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41B45716-5473-4E7C-B17E-3050D9237E0C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411339CC-7C46-4548-8C77-9D71DB410D08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64ABA089-D8A1-4EA4-A852-C152C5277C18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8A0C43BF-07EA-4A45-A917-F0E89A77ED25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CBD79C90-13CD-475A-8313-10953E7FCC53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0EBBB372-F18A-40D0-926B-D301DEFEB62F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D7266DE1-6113-4B39-A5FA-4F06A7E8B9FD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F596F7CE-FA34-4C43-ACEA-E54A32F357D2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150E10D2-8983-42EF-BC9B-9BCC0B763046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F9514E6F-86B1-46D1-9BBE-4ACC3E3E6944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244006" y="536575"/>
            <a:ext cx="1943100" cy="51244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10308" y="536575"/>
            <a:ext cx="5693020" cy="51244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9695791A-EC48-49F2-8FAB-C387FA9EBECE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46FE6639-D824-492C-901D-DB6039D78E05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10309" y="536575"/>
            <a:ext cx="7776797" cy="51244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422032" y="6172200"/>
            <a:ext cx="667482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>
          <a:xfrm>
            <a:off x="423498" y="6435725"/>
            <a:ext cx="1000857" cy="2873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5D3033F0-2E0F-434F-97BA-19E14ECEFAE8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2"/>
          </p:nvPr>
        </p:nvSpPr>
        <p:spPr>
          <a:xfrm>
            <a:off x="422031" y="6315075"/>
            <a:ext cx="3219450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D60C5D69-24C1-4EFF-BE48-E00A520A96ED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noProof="0" smtClean="0"/>
              <a:t>Klicka här för att ändra format</a:t>
            </a:r>
            <a:endParaRPr lang="en-GB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Klicka här för att ändra format på underrubrik i bakgrunden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Rubrik, text och media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4704" y="536575"/>
            <a:ext cx="7772400" cy="73183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10307" y="1336675"/>
            <a:ext cx="3815862" cy="43243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media 3"/>
          <p:cNvSpPr>
            <a:spLocks noGrp="1"/>
          </p:cNvSpPr>
          <p:nvPr>
            <p:ph type="media" sz="half" idx="2"/>
          </p:nvPr>
        </p:nvSpPr>
        <p:spPr>
          <a:xfrm>
            <a:off x="4366847" y="1336675"/>
            <a:ext cx="3815862" cy="43243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22032" y="6172200"/>
            <a:ext cx="667482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423498" y="6435725"/>
            <a:ext cx="1000857" cy="2873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37E07474-5E45-41D1-8129-21CA60AEDE36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22031" y="6315075"/>
            <a:ext cx="3219450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3A3DCF8B-8E1A-4FD9-9BD8-8CF35C9A36F9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Klicka här för att ändra format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Klicka här för att ändra format på bakgrundstexten</a:t>
            </a:r>
          </a:p>
          <a:p>
            <a:pPr lvl="1"/>
            <a:r>
              <a:rPr lang="en-GB" noProof="0" smtClean="0"/>
              <a:t>Nivå två</a:t>
            </a:r>
          </a:p>
          <a:p>
            <a:pPr lvl="2"/>
            <a:r>
              <a:rPr lang="en-GB" noProof="0" smtClean="0"/>
              <a:t>Nivå tre</a:t>
            </a:r>
          </a:p>
          <a:p>
            <a:pPr lvl="3"/>
            <a:r>
              <a:rPr lang="en-GB" noProof="0" smtClean="0"/>
              <a:t>Nivå fyra</a:t>
            </a:r>
          </a:p>
          <a:p>
            <a:pPr lvl="4"/>
            <a:r>
              <a:rPr lang="en-GB" noProof="0" smtClean="0"/>
              <a:t>Nivå fem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4348" y="1467016"/>
            <a:ext cx="7632000" cy="4248000"/>
          </a:xfrm>
        </p:spPr>
        <p:txBody>
          <a:bodyPr/>
          <a:lstStyle>
            <a:lvl1pPr marL="273600" marR="0" indent="-273600" algn="l" defTabSz="914400" rtl="0" eaLnBrk="0" fontAlgn="base" latinLnBrk="0" hangingPunct="0">
              <a:lnSpc>
                <a:spcPts val="2200"/>
              </a:lnSpc>
              <a:spcBef>
                <a:spcPts val="4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>
                <a:tab pos="266700" algn="l"/>
              </a:tabLst>
              <a:defRPr sz="1800"/>
            </a:lvl1pPr>
            <a:lvl2pPr>
              <a:spcBef>
                <a:spcPts val="24"/>
              </a:spcBef>
              <a:defRPr sz="1600"/>
            </a:lvl2pPr>
            <a:lvl3pPr>
              <a:spcBef>
                <a:spcPts val="24"/>
              </a:spcBef>
              <a:defRPr sz="1600"/>
            </a:lvl3pPr>
            <a:lvl4pPr>
              <a:spcBef>
                <a:spcPts val="24"/>
              </a:spcBef>
              <a:defRPr sz="1600"/>
            </a:lvl4pPr>
            <a:lvl5pPr>
              <a:spcBef>
                <a:spcPts val="24"/>
              </a:spcBef>
              <a:defRPr sz="16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  <a:p>
            <a:pPr lvl="0"/>
            <a:endParaRPr lang="sv-SE" dirty="0" smtClean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714349" y="428604"/>
            <a:ext cx="7772400" cy="10368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349375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2852740"/>
            <a:ext cx="4038600" cy="32734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852740"/>
            <a:ext cx="4038600" cy="32734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4462" y="6375401"/>
            <a:ext cx="383931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56591-B2C0-4725-805B-F14B75ED7F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618392" y="6375401"/>
            <a:ext cx="797169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69420-30A0-43C0-9AD6-853D0AD074E9}" type="datetime1">
              <a:rPr lang="sv-SE"/>
              <a:pPr>
                <a:defRPr/>
              </a:pPr>
              <a:t>2012-12-02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1415562" y="6357939"/>
            <a:ext cx="5662246" cy="230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Swedish Road Administration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308" y="549278"/>
            <a:ext cx="7737231" cy="5762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Klicka här för att ändra format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0309" y="1038227"/>
            <a:ext cx="7718181" cy="1565275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Klicka här för att ändra format på underrubrik i bakgrunden</a:t>
            </a: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07378" y="6629400"/>
            <a:ext cx="1758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sv-SE" sz="700" dirty="0" smtClean="0">
              <a:solidFill>
                <a:srgbClr val="E6D7CC"/>
              </a:solidFill>
              <a:latin typeface="Helvetica" pitchFamily="34" charset="0"/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0" y="6007100"/>
            <a:ext cx="9144000" cy="850900"/>
          </a:xfrm>
          <a:prstGeom prst="rect">
            <a:avLst/>
          </a:prstGeom>
          <a:solidFill>
            <a:srgbClr val="D7DD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sv-SE" sz="2400" dirty="0" smtClean="0">
              <a:solidFill>
                <a:srgbClr val="4A3E37"/>
              </a:solidFill>
              <a:latin typeface="Times" pitchFamily="18" charset="0"/>
            </a:endParaRPr>
          </a:p>
        </p:txBody>
      </p:sp>
      <p:sp>
        <p:nvSpPr>
          <p:cNvPr id="75806" name="Rectangle 30"/>
          <p:cNvSpPr>
            <a:spLocks noGrp="1" noChangeArrowheads="1"/>
          </p:cNvSpPr>
          <p:nvPr>
            <p:ph type="ftr" sz="quarter" idx="3"/>
          </p:nvPr>
        </p:nvSpPr>
        <p:spPr>
          <a:xfrm>
            <a:off x="424962" y="6192838"/>
            <a:ext cx="6673362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75807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960E3AD5-593B-498A-BE60-005330295E46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75808" name="Rectangle 32"/>
          <p:cNvSpPr>
            <a:spLocks noGrp="1" noChangeAspect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C22366D3-256B-4238-97E7-B0254A610EB2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  <p:pic>
        <p:nvPicPr>
          <p:cNvPr id="75809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0808" y="6018216"/>
            <a:ext cx="914400" cy="82867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Page </a:t>
            </a:r>
            <a:fld id="{3A0A53FC-297B-4054-B7D7-7799C223837D}" type="slidenum">
              <a:rPr lang="en-US">
                <a:solidFill>
                  <a:srgbClr val="2E2E2E"/>
                </a:solidFill>
              </a:rPr>
              <a:pPr/>
              <a:t>‹#›</a:t>
            </a:fld>
            <a:endParaRPr lang="en-US" dirty="0">
              <a:solidFill>
                <a:srgbClr val="2E2E2E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2E2E2E"/>
                </a:solidFill>
              </a:rPr>
              <a:t>Issue date: </a:t>
            </a:r>
            <a:fld id="{4DA46669-B822-472D-A50E-353CFB5B064A}" type="datetime1">
              <a:rPr lang="sv-SE">
                <a:solidFill>
                  <a:srgbClr val="2E2E2E"/>
                </a:solidFill>
              </a:rPr>
              <a:pPr/>
              <a:t>2012-12-02</a:t>
            </a:fld>
            <a:endParaRPr lang="en-US" dirty="0">
              <a:solidFill>
                <a:srgbClr val="2E2E2E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1" descr="TRAFIKVERKET_element_till_ppt-mall"/>
          <p:cNvPicPr>
            <a:picLocks noChangeAspect="1" noChangeArrowheads="1"/>
          </p:cNvPicPr>
          <p:nvPr/>
        </p:nvPicPr>
        <p:blipFill>
          <a:blip r:embed="rId3" cstate="print"/>
          <a:srcRect l="11249" t="2519" b="10538"/>
          <a:stretch>
            <a:fillRect/>
          </a:stretch>
        </p:blipFill>
        <p:spPr bwMode="auto">
          <a:xfrm>
            <a:off x="142876" y="152400"/>
            <a:ext cx="2855913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50" y="357190"/>
            <a:ext cx="257175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ange</a:t>
            </a:r>
            <a:r>
              <a:rPr lang="en-GB" dirty="0" smtClean="0"/>
              <a:t> </a:t>
            </a:r>
            <a:r>
              <a:rPr lang="en-GB" dirty="0" err="1" smtClean="0"/>
              <a:t>rubrik</a:t>
            </a:r>
            <a:endParaRPr lang="en-GB" dirty="0" smtClean="0"/>
          </a:p>
        </p:txBody>
      </p:sp>
      <p:pic>
        <p:nvPicPr>
          <p:cNvPr id="1028" name="Picture 69" descr="TRAFIKVERKET_LOGO-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838" y="3778252"/>
            <a:ext cx="58705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711325"/>
            <a:ext cx="82296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bakgrundstexten</a:t>
            </a:r>
            <a:endParaRPr lang="en-GB" dirty="0" smtClean="0"/>
          </a:p>
          <a:p>
            <a:pPr lvl="1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två</a:t>
            </a:r>
            <a:endParaRPr lang="en-GB" dirty="0" smtClean="0"/>
          </a:p>
          <a:p>
            <a:pPr lvl="2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endParaRPr lang="en-GB" dirty="0" smtClean="0"/>
          </a:p>
          <a:p>
            <a:pPr lvl="3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fyra</a:t>
            </a:r>
            <a:endParaRPr lang="en-GB" dirty="0" smtClean="0"/>
          </a:p>
          <a:p>
            <a:pPr lvl="4"/>
            <a:r>
              <a:rPr lang="en-GB" dirty="0" err="1" smtClean="0"/>
              <a:t>Nivå</a:t>
            </a:r>
            <a:r>
              <a:rPr lang="en-GB" dirty="0" smtClean="0"/>
              <a:t> fem</a:t>
            </a:r>
          </a:p>
        </p:txBody>
      </p:sp>
      <p:pic>
        <p:nvPicPr>
          <p:cNvPr id="2052" name="Picture 24"/>
          <p:cNvPicPr>
            <a:picLocks noChangeAspect="1" noChangeArrowheads="1"/>
          </p:cNvPicPr>
          <p:nvPr/>
        </p:nvPicPr>
        <p:blipFill>
          <a:blip r:embed="rId8" cstate="print"/>
          <a:srcRect l="508" r="2063"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ruta 6"/>
          <p:cNvSpPr txBox="1"/>
          <p:nvPr/>
        </p:nvSpPr>
        <p:spPr>
          <a:xfrm>
            <a:off x="492126" y="6448425"/>
            <a:ext cx="4286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CB088F1B-430A-4FF9-9AAA-09091AB8AFAE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758825" y="6448425"/>
            <a:ext cx="7508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077D8C2F-A12E-42C7-9D8C-6FAF3C5D08E3}" type="datetime1">
              <a:rPr lang="sv-SE" sz="800">
                <a:solidFill>
                  <a:schemeClr val="bg1"/>
                </a:solidFill>
              </a:rPr>
              <a:pPr>
                <a:defRPr/>
              </a:pPr>
              <a:t>2012-12-02</a:t>
            </a:fld>
            <a:endParaRPr lang="sv-SE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13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704" y="536575"/>
            <a:ext cx="7772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4" tIns="47887" rIns="95774" bIns="47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0308" y="1336675"/>
            <a:ext cx="7772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4" tIns="47887" rIns="95774" bIns="47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07100"/>
            <a:ext cx="9144000" cy="850900"/>
          </a:xfrm>
          <a:prstGeom prst="rect">
            <a:avLst/>
          </a:prstGeom>
          <a:solidFill>
            <a:srgbClr val="D7DD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 sz="2400" i="1" smtClean="0">
              <a:solidFill>
                <a:srgbClr val="4A3E37"/>
              </a:solidFill>
              <a:latin typeface="Helvetica" pitchFamily="34" charset="0"/>
            </a:endParaRPr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23738" y="6021391"/>
            <a:ext cx="914400" cy="828675"/>
          </a:xfrm>
          <a:prstGeom prst="rect">
            <a:avLst/>
          </a:prstGeom>
          <a:noFill/>
        </p:spPr>
      </p:pic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407378" y="6629400"/>
            <a:ext cx="17584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sv-SE" sz="700" smtClean="0">
              <a:solidFill>
                <a:srgbClr val="E6D7CC"/>
              </a:solidFill>
              <a:latin typeface="Helvetica" pitchFamily="34" charset="0"/>
            </a:endParaRP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032" y="6172200"/>
            <a:ext cx="667482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i="0">
                <a:solidFill>
                  <a:schemeClr val="bg2"/>
                </a:solidFill>
              </a:defRPr>
            </a:lvl1pPr>
          </a:lstStyle>
          <a:p>
            <a:r>
              <a:rPr lang="en-US" dirty="0" smtClean="0">
                <a:solidFill>
                  <a:srgbClr val="2E2E2E"/>
                </a:solidFill>
                <a:latin typeface="Helvetica" pitchFamily="34" charset="0"/>
              </a:rPr>
              <a:t>Vianordica, 2012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498" y="6435725"/>
            <a:ext cx="100085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i="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2E2E2E"/>
                </a:solidFill>
                <a:latin typeface="Helvetica" pitchFamily="34" charset="0"/>
              </a:rPr>
              <a:t>Page </a:t>
            </a:r>
            <a:fld id="{609D310A-A5A7-4E83-A933-93E4FB2B88CB}" type="slidenum">
              <a:rPr lang="en-US" smtClean="0">
                <a:solidFill>
                  <a:srgbClr val="2E2E2E"/>
                </a:solidFill>
                <a:latin typeface="Helvetica" pitchFamily="34" charset="0"/>
              </a:rPr>
              <a:pPr/>
              <a:t>‹#›</a:t>
            </a:fld>
            <a:endParaRPr lang="en-US" smtClean="0">
              <a:solidFill>
                <a:srgbClr val="2E2E2E"/>
              </a:solidFill>
              <a:latin typeface="Helvetica" pitchFamily="34" charset="0"/>
            </a:endParaRPr>
          </a:p>
        </p:txBody>
      </p:sp>
      <p:sp>
        <p:nvSpPr>
          <p:cNvPr id="1069" name="Rectangle 45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422031" y="6315075"/>
            <a:ext cx="3219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774" tIns="47887" rIns="95774" bIns="47887" numCol="1" anchor="t" anchorCtr="0" compatLnSpc="1">
            <a:prstTxWarp prst="textNoShape">
              <a:avLst/>
            </a:prstTxWarp>
          </a:bodyPr>
          <a:lstStyle>
            <a:lvl1pPr defTabSz="957263" eaLnBrk="0" hangingPunct="0">
              <a:defRPr sz="800" i="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2E2E2E"/>
                </a:solidFill>
                <a:latin typeface="Helvetica" pitchFamily="34" charset="0"/>
              </a:rPr>
              <a:t>Issue date: </a:t>
            </a:r>
            <a:fld id="{8074F9D0-614D-49EF-91A1-CD05D37972EB}" type="datetime1">
              <a:rPr lang="sv-SE" smtClean="0">
                <a:solidFill>
                  <a:srgbClr val="2E2E2E"/>
                </a:solidFill>
                <a:latin typeface="Helvetica" pitchFamily="34" charset="0"/>
              </a:rPr>
              <a:pPr/>
              <a:t>2012-12-02</a:t>
            </a:fld>
            <a:endParaRPr lang="en-US" smtClean="0">
              <a:solidFill>
                <a:srgbClr val="2E2E2E"/>
              </a:solidFill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/>
  <p:hf sldNum="0" hdr="0"/>
  <p:txStyles>
    <p:titleStyle>
      <a:lvl1pPr algn="l" defTabSz="957263" rtl="0" fontAlgn="base">
        <a:spcBef>
          <a:spcPct val="0"/>
        </a:spcBef>
        <a:spcAft>
          <a:spcPct val="0"/>
        </a:spcAft>
        <a:defRPr sz="1400">
          <a:solidFill>
            <a:srgbClr val="8C8A8A"/>
          </a:solidFill>
          <a:latin typeface="+mj-lt"/>
          <a:ea typeface="+mj-ea"/>
          <a:cs typeface="+mj-cs"/>
        </a:defRPr>
      </a:lvl1pPr>
      <a:lvl2pPr algn="l" defTabSz="957263" rtl="0" fontAlgn="base">
        <a:spcBef>
          <a:spcPct val="0"/>
        </a:spcBef>
        <a:spcAft>
          <a:spcPct val="0"/>
        </a:spcAft>
        <a:defRPr sz="1400">
          <a:solidFill>
            <a:srgbClr val="8C8A8A"/>
          </a:solidFill>
          <a:latin typeface="Helvetica" pitchFamily="34" charset="0"/>
        </a:defRPr>
      </a:lvl2pPr>
      <a:lvl3pPr algn="l" defTabSz="957263" rtl="0" fontAlgn="base">
        <a:spcBef>
          <a:spcPct val="0"/>
        </a:spcBef>
        <a:spcAft>
          <a:spcPct val="0"/>
        </a:spcAft>
        <a:defRPr sz="1400">
          <a:solidFill>
            <a:srgbClr val="8C8A8A"/>
          </a:solidFill>
          <a:latin typeface="Helvetica" pitchFamily="34" charset="0"/>
        </a:defRPr>
      </a:lvl3pPr>
      <a:lvl4pPr algn="l" defTabSz="957263" rtl="0" fontAlgn="base">
        <a:spcBef>
          <a:spcPct val="0"/>
        </a:spcBef>
        <a:spcAft>
          <a:spcPct val="0"/>
        </a:spcAft>
        <a:defRPr sz="1400">
          <a:solidFill>
            <a:srgbClr val="8C8A8A"/>
          </a:solidFill>
          <a:latin typeface="Helvetica" pitchFamily="34" charset="0"/>
        </a:defRPr>
      </a:lvl4pPr>
      <a:lvl5pPr algn="l" defTabSz="957263" rtl="0" fontAlgn="base">
        <a:spcBef>
          <a:spcPct val="0"/>
        </a:spcBef>
        <a:spcAft>
          <a:spcPct val="0"/>
        </a:spcAft>
        <a:defRPr sz="1400">
          <a:solidFill>
            <a:srgbClr val="8C8A8A"/>
          </a:solidFill>
          <a:latin typeface="Helvetica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1400">
          <a:solidFill>
            <a:srgbClr val="8C8A8A"/>
          </a:solidFill>
          <a:latin typeface="Helvetica" pitchFamily="34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1400">
          <a:solidFill>
            <a:srgbClr val="8C8A8A"/>
          </a:solidFill>
          <a:latin typeface="Helvetica" pitchFamily="34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1400">
          <a:solidFill>
            <a:srgbClr val="8C8A8A"/>
          </a:solidFill>
          <a:latin typeface="Helvetica" pitchFamily="34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1400">
          <a:solidFill>
            <a:srgbClr val="8C8A8A"/>
          </a:solidFill>
          <a:latin typeface="Helvetica" pitchFamily="34" charset="0"/>
        </a:defRPr>
      </a:lvl9pPr>
    </p:titleStyle>
    <p:bodyStyle>
      <a:lvl1pPr marL="195263" indent="-195263" algn="l" defTabSz="957263" rtl="0" fontAlgn="base">
        <a:lnSpc>
          <a:spcPct val="92000"/>
        </a:lnSpc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661988" indent="-276225" algn="l" defTabSz="957263" rtl="0" fontAlgn="base">
        <a:lnSpc>
          <a:spcPct val="92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2pPr>
      <a:lvl3pPr marL="1139825" indent="-287338" algn="l" defTabSz="957263" rtl="0" fontAlgn="base">
        <a:lnSpc>
          <a:spcPct val="92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3pPr>
      <a:lvl4pPr marL="1612900" indent="-282575" algn="l" defTabSz="957263" rtl="0" fontAlgn="base">
        <a:lnSpc>
          <a:spcPct val="92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4pPr>
      <a:lvl5pPr marL="2043113" indent="-239713" algn="l" defTabSz="957263" rtl="0" fontAlgn="base">
        <a:lnSpc>
          <a:spcPct val="92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00313" indent="-239713" algn="l" defTabSz="957263" rtl="0" fontAlgn="base">
        <a:lnSpc>
          <a:spcPct val="92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57513" indent="-239713" algn="l" defTabSz="957263" rtl="0" fontAlgn="base">
        <a:lnSpc>
          <a:spcPct val="92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14713" indent="-239713" algn="l" defTabSz="957263" rtl="0" fontAlgn="base">
        <a:lnSpc>
          <a:spcPct val="92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71913" indent="-239713" algn="l" defTabSz="957263" rtl="0" fontAlgn="base">
        <a:lnSpc>
          <a:spcPct val="92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 idx="4294967295"/>
          </p:nvPr>
        </p:nvSpPr>
        <p:spPr>
          <a:xfrm>
            <a:off x="285750" y="357190"/>
            <a:ext cx="2706832" cy="2725737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Safety Improvements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on 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>Existing Roads</a:t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r>
              <a:rPr lang="en-GB" sz="1400" dirty="0" smtClean="0">
                <a:latin typeface="Arial" charset="0"/>
                <a:cs typeface="Arial" charset="0"/>
              </a:rPr>
              <a:t>Lars.Ekman@trafikverket.se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/>
        </p:nvGraphicFramePr>
        <p:xfrm>
          <a:off x="0" y="665018"/>
          <a:ext cx="8506691" cy="541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1302328" y="166255"/>
            <a:ext cx="608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In Sweden we have build a lot of 2+1 roads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229177"/>
            <a:ext cx="8875713" cy="556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722" y="2028395"/>
            <a:ext cx="2593279" cy="146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1417" y="2043387"/>
            <a:ext cx="2397466" cy="146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105" y="191068"/>
            <a:ext cx="2468275" cy="140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ruta 8"/>
          <p:cNvSpPr txBox="1"/>
          <p:nvPr/>
        </p:nvSpPr>
        <p:spPr>
          <a:xfrm rot="19190632">
            <a:off x="3595034" y="4898089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2+1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 rot="19190632">
            <a:off x="4505969" y="4946579"/>
            <a:ext cx="5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2+1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 rot="16200000">
            <a:off x="416860" y="56477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Risk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159624" y="407894"/>
            <a:ext cx="16466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dirty="0" smtClean="0"/>
              <a:t>90 km/h roads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 rot="19017986">
            <a:off x="-135171" y="4904507"/>
            <a:ext cx="19416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Two lane, narrow</a:t>
            </a:r>
            <a:endParaRPr lang="en-US"/>
          </a:p>
        </p:txBody>
      </p:sp>
      <p:sp>
        <p:nvSpPr>
          <p:cNvPr id="14" name="textruta 13"/>
          <p:cNvSpPr txBox="1"/>
          <p:nvPr/>
        </p:nvSpPr>
        <p:spPr>
          <a:xfrm rot="19017986">
            <a:off x="917775" y="4835234"/>
            <a:ext cx="19416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Two lane, normal</a:t>
            </a:r>
            <a:endParaRPr lang="en-US" dirty="0"/>
          </a:p>
        </p:txBody>
      </p:sp>
      <p:sp>
        <p:nvSpPr>
          <p:cNvPr id="15" name="textruta 14"/>
          <p:cNvSpPr txBox="1"/>
          <p:nvPr/>
        </p:nvSpPr>
        <p:spPr>
          <a:xfrm rot="19017986">
            <a:off x="2003008" y="4821380"/>
            <a:ext cx="1710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Two lane, wide</a:t>
            </a:r>
            <a:endParaRPr lang="en-US" dirty="0"/>
          </a:p>
        </p:txBody>
      </p:sp>
      <p:sp>
        <p:nvSpPr>
          <p:cNvPr id="16" name="textruta 15"/>
          <p:cNvSpPr txBox="1"/>
          <p:nvPr/>
        </p:nvSpPr>
        <p:spPr>
          <a:xfrm rot="19017986">
            <a:off x="5953648" y="4655124"/>
            <a:ext cx="1762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Motorway (C)   </a:t>
            </a:r>
            <a:endParaRPr lang="en-US" dirty="0"/>
          </a:p>
        </p:txBody>
      </p:sp>
      <p:sp>
        <p:nvSpPr>
          <p:cNvPr id="17" name="textruta 16"/>
          <p:cNvSpPr txBox="1"/>
          <p:nvPr/>
        </p:nvSpPr>
        <p:spPr>
          <a:xfrm rot="19017986">
            <a:off x="6874459" y="4724396"/>
            <a:ext cx="17491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Motorway (A)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E2E2E"/>
                </a:solidFill>
              </a:rPr>
              <a:t>Vianordica, 2012</a:t>
            </a:r>
          </a:p>
        </p:txBody>
      </p:sp>
      <p:sp>
        <p:nvSpPr>
          <p:cNvPr id="1343490" name="Rectangle 2"/>
          <p:cNvSpPr>
            <a:spLocks noChangeArrowheads="1"/>
          </p:cNvSpPr>
          <p:nvPr/>
        </p:nvSpPr>
        <p:spPr bwMode="auto">
          <a:xfrm>
            <a:off x="6751030" y="4292605"/>
            <a:ext cx="239297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57263"/>
            <a:r>
              <a:rPr lang="sv-SE" sz="2400" smtClean="0">
                <a:solidFill>
                  <a:srgbClr val="4A3E37"/>
                </a:solidFill>
                <a:latin typeface="Helvetica" pitchFamily="34" charset="0"/>
              </a:rPr>
              <a:t>+</a:t>
            </a:r>
            <a:endParaRPr lang="en-US" sz="2400" smtClean="0">
              <a:solidFill>
                <a:srgbClr val="4A3E37"/>
              </a:solidFill>
              <a:latin typeface="Helvetic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80443" y="1700218"/>
            <a:ext cx="6733389" cy="4967287"/>
            <a:chOff x="489" y="391"/>
            <a:chExt cx="5758" cy="4063"/>
          </a:xfrm>
        </p:grpSpPr>
        <p:sp>
          <p:nvSpPr>
            <p:cNvPr id="1343492" name="Rectangle 4"/>
            <p:cNvSpPr>
              <a:spLocks noChangeArrowheads="1"/>
            </p:cNvSpPr>
            <p:nvPr/>
          </p:nvSpPr>
          <p:spPr bwMode="auto">
            <a:xfrm>
              <a:off x="3438" y="391"/>
              <a:ext cx="453" cy="8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493" name="Rectangle 5"/>
            <p:cNvSpPr>
              <a:spLocks noChangeArrowheads="1"/>
            </p:cNvSpPr>
            <p:nvPr/>
          </p:nvSpPr>
          <p:spPr bwMode="auto">
            <a:xfrm>
              <a:off x="2722" y="1314"/>
              <a:ext cx="973" cy="2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494" name="Rectangle 6"/>
            <p:cNvSpPr>
              <a:spLocks noChangeArrowheads="1"/>
            </p:cNvSpPr>
            <p:nvPr/>
          </p:nvSpPr>
          <p:spPr bwMode="auto">
            <a:xfrm>
              <a:off x="2722" y="1821"/>
              <a:ext cx="973" cy="2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495" name="Rectangle 7"/>
            <p:cNvSpPr>
              <a:spLocks noChangeArrowheads="1"/>
            </p:cNvSpPr>
            <p:nvPr/>
          </p:nvSpPr>
          <p:spPr bwMode="auto">
            <a:xfrm>
              <a:off x="2764" y="2372"/>
              <a:ext cx="973" cy="2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496" name="Rectangle 8"/>
            <p:cNvSpPr>
              <a:spLocks noChangeArrowheads="1"/>
            </p:cNvSpPr>
            <p:nvPr/>
          </p:nvSpPr>
          <p:spPr bwMode="auto">
            <a:xfrm>
              <a:off x="2680" y="2879"/>
              <a:ext cx="972" cy="2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497" name="Rectangle 9"/>
            <p:cNvSpPr>
              <a:spLocks noChangeArrowheads="1"/>
            </p:cNvSpPr>
            <p:nvPr/>
          </p:nvSpPr>
          <p:spPr bwMode="auto">
            <a:xfrm>
              <a:off x="1919" y="975"/>
              <a:ext cx="845" cy="27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498" name="Rectangle 10"/>
            <p:cNvSpPr>
              <a:spLocks noChangeArrowheads="1"/>
            </p:cNvSpPr>
            <p:nvPr/>
          </p:nvSpPr>
          <p:spPr bwMode="auto">
            <a:xfrm>
              <a:off x="2722" y="3429"/>
              <a:ext cx="973" cy="2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499" name="Rectangle 11"/>
            <p:cNvSpPr>
              <a:spLocks noChangeArrowheads="1"/>
            </p:cNvSpPr>
            <p:nvPr/>
          </p:nvSpPr>
          <p:spPr bwMode="auto">
            <a:xfrm>
              <a:off x="1580" y="1271"/>
              <a:ext cx="846" cy="4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00" name="Text Box 12"/>
            <p:cNvSpPr txBox="1">
              <a:spLocks noChangeArrowheads="1"/>
            </p:cNvSpPr>
            <p:nvPr/>
          </p:nvSpPr>
          <p:spPr bwMode="auto">
            <a:xfrm>
              <a:off x="3747" y="1614"/>
              <a:ext cx="120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sv-SE" smtClean="0">
                  <a:solidFill>
                    <a:srgbClr val="3C3A3A"/>
                  </a:solidFill>
                  <a:latin typeface="Helvetica" pitchFamily="34" charset="0"/>
                </a:rPr>
                <a:t>Pedestrians</a:t>
              </a:r>
              <a:endParaRPr lang="en-US" smtClean="0">
                <a:solidFill>
                  <a:srgbClr val="3C3A3A"/>
                </a:solidFill>
                <a:latin typeface="Helvetica" pitchFamily="34" charset="0"/>
              </a:endParaRPr>
            </a:p>
          </p:txBody>
        </p:sp>
        <p:sp>
          <p:nvSpPr>
            <p:cNvPr id="1343501" name="Text Box 13"/>
            <p:cNvSpPr txBox="1">
              <a:spLocks noChangeArrowheads="1"/>
            </p:cNvSpPr>
            <p:nvPr/>
          </p:nvSpPr>
          <p:spPr bwMode="auto">
            <a:xfrm>
              <a:off x="3747" y="1032"/>
              <a:ext cx="969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sv-SE" smtClean="0">
                  <a:solidFill>
                    <a:srgbClr val="3C3A3A"/>
                  </a:solidFill>
                  <a:latin typeface="Helvetica" pitchFamily="34" charset="0"/>
                </a:rPr>
                <a:t>Head-on </a:t>
              </a:r>
              <a:endParaRPr lang="en-US" smtClean="0">
                <a:solidFill>
                  <a:srgbClr val="3C3A3A"/>
                </a:solidFill>
                <a:latin typeface="Helvetica" pitchFamily="34" charset="0"/>
              </a:endParaRPr>
            </a:p>
          </p:txBody>
        </p:sp>
        <p:sp>
          <p:nvSpPr>
            <p:cNvPr id="1343502" name="Text Box 14"/>
            <p:cNvSpPr txBox="1">
              <a:spLocks noChangeArrowheads="1"/>
            </p:cNvSpPr>
            <p:nvPr/>
          </p:nvSpPr>
          <p:spPr bwMode="auto">
            <a:xfrm>
              <a:off x="3747" y="2199"/>
              <a:ext cx="553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sv-SE" smtClean="0">
                  <a:solidFill>
                    <a:srgbClr val="3C3A3A"/>
                  </a:solidFill>
                  <a:latin typeface="Helvetica" pitchFamily="34" charset="0"/>
                </a:rPr>
                <a:t>Side</a:t>
              </a:r>
              <a:endParaRPr lang="en-US" smtClean="0">
                <a:solidFill>
                  <a:srgbClr val="3C3A3A"/>
                </a:solidFill>
                <a:latin typeface="Helvetica" pitchFamily="34" charset="0"/>
              </a:endParaRPr>
            </a:p>
          </p:txBody>
        </p:sp>
        <p:sp>
          <p:nvSpPr>
            <p:cNvPr id="1343503" name="Text Box 15"/>
            <p:cNvSpPr txBox="1">
              <a:spLocks noChangeArrowheads="1"/>
            </p:cNvSpPr>
            <p:nvPr/>
          </p:nvSpPr>
          <p:spPr bwMode="auto">
            <a:xfrm>
              <a:off x="3737" y="2543"/>
              <a:ext cx="46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endParaRPr lang="sv-SE" sz="2000" smtClean="0">
                <a:solidFill>
                  <a:srgbClr val="3C3A3A"/>
                </a:solidFill>
                <a:latin typeface="Helvetica" pitchFamily="34" charset="0"/>
              </a:endParaRPr>
            </a:p>
          </p:txBody>
        </p:sp>
        <p:sp>
          <p:nvSpPr>
            <p:cNvPr id="1343504" name="Text Box 16"/>
            <p:cNvSpPr txBox="1">
              <a:spLocks noChangeArrowheads="1"/>
            </p:cNvSpPr>
            <p:nvPr/>
          </p:nvSpPr>
          <p:spPr bwMode="auto">
            <a:xfrm>
              <a:off x="3747" y="2745"/>
              <a:ext cx="98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sv-SE" smtClean="0">
                  <a:solidFill>
                    <a:srgbClr val="3C3A3A"/>
                  </a:solidFill>
                  <a:latin typeface="Helvetica" pitchFamily="34" charset="0"/>
                </a:rPr>
                <a:t>Rear-end</a:t>
              </a:r>
              <a:endParaRPr lang="en-US" smtClean="0">
                <a:solidFill>
                  <a:srgbClr val="3C3A3A"/>
                </a:solidFill>
                <a:latin typeface="Helvetica" pitchFamily="34" charset="0"/>
              </a:endParaRPr>
            </a:p>
          </p:txBody>
        </p:sp>
        <p:sp>
          <p:nvSpPr>
            <p:cNvPr id="1343505" name="Text Box 17"/>
            <p:cNvSpPr txBox="1">
              <a:spLocks noChangeArrowheads="1"/>
            </p:cNvSpPr>
            <p:nvPr/>
          </p:nvSpPr>
          <p:spPr bwMode="auto">
            <a:xfrm>
              <a:off x="3747" y="3359"/>
              <a:ext cx="838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sv-SE" smtClean="0">
                  <a:solidFill>
                    <a:srgbClr val="3C3A3A"/>
                  </a:solidFill>
                  <a:latin typeface="Helvetica" pitchFamily="34" charset="0"/>
                </a:rPr>
                <a:t>Large </a:t>
              </a:r>
            </a:p>
            <a:p>
              <a:pPr eaLnBrk="0" hangingPunct="0"/>
              <a:r>
                <a:rPr lang="sv-SE" smtClean="0">
                  <a:solidFill>
                    <a:srgbClr val="3C3A3A"/>
                  </a:solidFill>
                  <a:latin typeface="Helvetica" pitchFamily="34" charset="0"/>
                </a:rPr>
                <a:t>animals</a:t>
              </a:r>
              <a:endParaRPr lang="en-US" smtClean="0">
                <a:solidFill>
                  <a:srgbClr val="3C3A3A"/>
                </a:solidFill>
                <a:latin typeface="Helvetica" pitchFamily="34" charset="0"/>
              </a:endParaRPr>
            </a:p>
          </p:txBody>
        </p:sp>
        <p:sp>
          <p:nvSpPr>
            <p:cNvPr id="1343506" name="Rectangle 18"/>
            <p:cNvSpPr>
              <a:spLocks noChangeArrowheads="1"/>
            </p:cNvSpPr>
            <p:nvPr/>
          </p:nvSpPr>
          <p:spPr bwMode="auto">
            <a:xfrm>
              <a:off x="1324" y="2456"/>
              <a:ext cx="422" cy="7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07" name="Rectangle 19"/>
            <p:cNvSpPr>
              <a:spLocks noChangeArrowheads="1"/>
            </p:cNvSpPr>
            <p:nvPr/>
          </p:nvSpPr>
          <p:spPr bwMode="auto">
            <a:xfrm>
              <a:off x="1493" y="2879"/>
              <a:ext cx="1227" cy="3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08" name="Line 20"/>
            <p:cNvSpPr>
              <a:spLocks noChangeShapeType="1"/>
            </p:cNvSpPr>
            <p:nvPr/>
          </p:nvSpPr>
          <p:spPr bwMode="auto">
            <a:xfrm>
              <a:off x="2493" y="1123"/>
              <a:ext cx="2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09" name="Line 21"/>
            <p:cNvSpPr>
              <a:spLocks noChangeShapeType="1"/>
            </p:cNvSpPr>
            <p:nvPr/>
          </p:nvSpPr>
          <p:spPr bwMode="auto">
            <a:xfrm flipH="1">
              <a:off x="2493" y="2287"/>
              <a:ext cx="2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pic>
          <p:nvPicPr>
            <p:cNvPr id="1343510" name="Picture 22" descr="småbilar"/>
            <p:cNvPicPr>
              <a:picLocks noChangeAspect="1" noChangeArrowheads="1"/>
            </p:cNvPicPr>
            <p:nvPr/>
          </p:nvPicPr>
          <p:blipFill>
            <a:blip r:embed="rId3" cstate="print"/>
            <a:srcRect l="2179" r="37917" b="51418"/>
            <a:stretch>
              <a:fillRect/>
            </a:stretch>
          </p:blipFill>
          <p:spPr bwMode="auto">
            <a:xfrm>
              <a:off x="1583" y="899"/>
              <a:ext cx="821" cy="448"/>
            </a:xfrm>
            <a:prstGeom prst="rect">
              <a:avLst/>
            </a:prstGeom>
            <a:noFill/>
          </p:spPr>
        </p:pic>
        <p:pic>
          <p:nvPicPr>
            <p:cNvPr id="1343511" name="Picture 23" descr="småbilar"/>
            <p:cNvPicPr>
              <a:picLocks noChangeAspect="1" noChangeArrowheads="1"/>
            </p:cNvPicPr>
            <p:nvPr/>
          </p:nvPicPr>
          <p:blipFill>
            <a:blip r:embed="rId4" cstate="print"/>
            <a:srcRect t="48582" r="34650"/>
            <a:stretch>
              <a:fillRect/>
            </a:stretch>
          </p:blipFill>
          <p:spPr bwMode="auto">
            <a:xfrm>
              <a:off x="2762" y="899"/>
              <a:ext cx="895" cy="474"/>
            </a:xfrm>
            <a:prstGeom prst="rect">
              <a:avLst/>
            </a:prstGeom>
            <a:noFill/>
          </p:spPr>
        </p:pic>
        <p:pic>
          <p:nvPicPr>
            <p:cNvPr id="1343512" name="Picture 24" descr="småbilar"/>
            <p:cNvPicPr>
              <a:picLocks noChangeAspect="1" noChangeArrowheads="1"/>
            </p:cNvPicPr>
            <p:nvPr/>
          </p:nvPicPr>
          <p:blipFill>
            <a:blip r:embed="rId4" cstate="print"/>
            <a:srcRect l="62083" b="5669"/>
            <a:stretch>
              <a:fillRect/>
            </a:stretch>
          </p:blipFill>
          <p:spPr bwMode="auto">
            <a:xfrm>
              <a:off x="1934" y="1776"/>
              <a:ext cx="519" cy="869"/>
            </a:xfrm>
            <a:prstGeom prst="rect">
              <a:avLst/>
            </a:prstGeom>
            <a:noFill/>
          </p:spPr>
        </p:pic>
        <p:pic>
          <p:nvPicPr>
            <p:cNvPr id="1343513" name="Picture 25" descr="småbilar"/>
            <p:cNvPicPr>
              <a:picLocks noChangeAspect="1" noChangeArrowheads="1"/>
            </p:cNvPicPr>
            <p:nvPr/>
          </p:nvPicPr>
          <p:blipFill>
            <a:blip r:embed="rId4" cstate="print"/>
            <a:srcRect t="48582" r="34650"/>
            <a:stretch>
              <a:fillRect/>
            </a:stretch>
          </p:blipFill>
          <p:spPr bwMode="auto">
            <a:xfrm>
              <a:off x="2762" y="1481"/>
              <a:ext cx="895" cy="474"/>
            </a:xfrm>
            <a:prstGeom prst="rect">
              <a:avLst/>
            </a:prstGeom>
            <a:noFill/>
          </p:spPr>
        </p:pic>
        <p:pic>
          <p:nvPicPr>
            <p:cNvPr id="1343514" name="Picture 26" descr="småbilar"/>
            <p:cNvPicPr>
              <a:picLocks noChangeAspect="1" noChangeArrowheads="1"/>
            </p:cNvPicPr>
            <p:nvPr/>
          </p:nvPicPr>
          <p:blipFill>
            <a:blip r:embed="rId4" cstate="print"/>
            <a:srcRect t="48582" r="34650"/>
            <a:stretch>
              <a:fillRect/>
            </a:stretch>
          </p:blipFill>
          <p:spPr bwMode="auto">
            <a:xfrm>
              <a:off x="2762" y="2063"/>
              <a:ext cx="895" cy="474"/>
            </a:xfrm>
            <a:prstGeom prst="rect">
              <a:avLst/>
            </a:prstGeom>
            <a:noFill/>
          </p:spPr>
        </p:pic>
        <p:pic>
          <p:nvPicPr>
            <p:cNvPr id="1343515" name="Picture 27" descr="småbilar"/>
            <p:cNvPicPr>
              <a:picLocks noChangeAspect="1" noChangeArrowheads="1"/>
            </p:cNvPicPr>
            <p:nvPr/>
          </p:nvPicPr>
          <p:blipFill>
            <a:blip r:embed="rId4" cstate="print"/>
            <a:srcRect t="48582" r="34650"/>
            <a:stretch>
              <a:fillRect/>
            </a:stretch>
          </p:blipFill>
          <p:spPr bwMode="auto">
            <a:xfrm>
              <a:off x="2762" y="2664"/>
              <a:ext cx="895" cy="473"/>
            </a:xfrm>
            <a:prstGeom prst="rect">
              <a:avLst/>
            </a:prstGeom>
            <a:noFill/>
          </p:spPr>
        </p:pic>
        <p:pic>
          <p:nvPicPr>
            <p:cNvPr id="1343516" name="Picture 28" descr="småbilar"/>
            <p:cNvPicPr>
              <a:picLocks noChangeAspect="1" noChangeArrowheads="1"/>
            </p:cNvPicPr>
            <p:nvPr/>
          </p:nvPicPr>
          <p:blipFill>
            <a:blip r:embed="rId4" cstate="print"/>
            <a:srcRect t="48582" r="38461"/>
            <a:stretch>
              <a:fillRect/>
            </a:stretch>
          </p:blipFill>
          <p:spPr bwMode="auto">
            <a:xfrm>
              <a:off x="1523" y="2645"/>
              <a:ext cx="843" cy="474"/>
            </a:xfrm>
            <a:prstGeom prst="rect">
              <a:avLst/>
            </a:prstGeom>
            <a:noFill/>
          </p:spPr>
        </p:pic>
        <p:pic>
          <p:nvPicPr>
            <p:cNvPr id="1343517" name="Picture 29" descr="småbilar"/>
            <p:cNvPicPr>
              <a:picLocks noChangeAspect="1" noChangeArrowheads="1"/>
            </p:cNvPicPr>
            <p:nvPr/>
          </p:nvPicPr>
          <p:blipFill>
            <a:blip r:embed="rId4" cstate="print"/>
            <a:srcRect t="48582" r="34650"/>
            <a:stretch>
              <a:fillRect/>
            </a:stretch>
          </p:blipFill>
          <p:spPr bwMode="auto">
            <a:xfrm>
              <a:off x="2762" y="3227"/>
              <a:ext cx="895" cy="474"/>
            </a:xfrm>
            <a:prstGeom prst="rect">
              <a:avLst/>
            </a:prstGeom>
            <a:noFill/>
          </p:spPr>
        </p:pic>
        <p:pic>
          <p:nvPicPr>
            <p:cNvPr id="1343518" name="Picture 30" descr="äl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11" y="3227"/>
              <a:ext cx="493" cy="492"/>
            </a:xfrm>
            <a:prstGeom prst="rect">
              <a:avLst/>
            </a:prstGeom>
            <a:noFill/>
          </p:spPr>
        </p:pic>
        <p:pic>
          <p:nvPicPr>
            <p:cNvPr id="1343519" name="Picture 31" descr="gångban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56" y="1391"/>
              <a:ext cx="492" cy="493"/>
            </a:xfrm>
            <a:prstGeom prst="rect">
              <a:avLst/>
            </a:prstGeom>
            <a:noFill/>
          </p:spPr>
        </p:pic>
        <p:sp>
          <p:nvSpPr>
            <p:cNvPr id="1343520" name="Line 32"/>
            <p:cNvSpPr>
              <a:spLocks noChangeShapeType="1"/>
            </p:cNvSpPr>
            <p:nvPr/>
          </p:nvSpPr>
          <p:spPr bwMode="auto">
            <a:xfrm flipH="1">
              <a:off x="2493" y="2888"/>
              <a:ext cx="2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21" name="Line 33"/>
            <p:cNvSpPr>
              <a:spLocks noChangeShapeType="1"/>
            </p:cNvSpPr>
            <p:nvPr/>
          </p:nvSpPr>
          <p:spPr bwMode="auto">
            <a:xfrm flipH="1">
              <a:off x="2493" y="3451"/>
              <a:ext cx="2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22" name="Line 34"/>
            <p:cNvSpPr>
              <a:spLocks noChangeShapeType="1"/>
            </p:cNvSpPr>
            <p:nvPr/>
          </p:nvSpPr>
          <p:spPr bwMode="auto">
            <a:xfrm flipH="1">
              <a:off x="2493" y="1709"/>
              <a:ext cx="26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625" y="981"/>
              <a:ext cx="519" cy="2722"/>
              <a:chOff x="729" y="960"/>
              <a:chExt cx="519" cy="2722"/>
            </a:xfrm>
          </p:grpSpPr>
          <p:sp>
            <p:nvSpPr>
              <p:cNvPr id="1343524" name="Oval 36"/>
              <p:cNvSpPr>
                <a:spLocks noChangeArrowheads="1"/>
              </p:cNvSpPr>
              <p:nvPr/>
            </p:nvSpPr>
            <p:spPr bwMode="auto">
              <a:xfrm>
                <a:off x="768" y="960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25" name="Oval 37"/>
              <p:cNvSpPr>
                <a:spLocks noChangeArrowheads="1"/>
              </p:cNvSpPr>
              <p:nvPr/>
            </p:nvSpPr>
            <p:spPr bwMode="auto">
              <a:xfrm>
                <a:off x="768" y="1536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26" name="Oval 38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27" name="Oval 39"/>
              <p:cNvSpPr>
                <a:spLocks noChangeArrowheads="1"/>
              </p:cNvSpPr>
              <p:nvPr/>
            </p:nvSpPr>
            <p:spPr bwMode="auto">
              <a:xfrm>
                <a:off x="768" y="2736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28" name="Oval 40"/>
              <p:cNvSpPr>
                <a:spLocks noChangeArrowheads="1"/>
              </p:cNvSpPr>
              <p:nvPr/>
            </p:nvSpPr>
            <p:spPr bwMode="auto">
              <a:xfrm>
                <a:off x="768" y="3302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29" name="Text Box 41"/>
              <p:cNvSpPr txBox="1">
                <a:spLocks noChangeArrowheads="1"/>
              </p:cNvSpPr>
              <p:nvPr/>
            </p:nvSpPr>
            <p:spPr bwMode="auto">
              <a:xfrm>
                <a:off x="789" y="1004"/>
                <a:ext cx="33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400" b="1" dirty="0" smtClean="0">
                    <a:solidFill>
                      <a:srgbClr val="000000"/>
                    </a:solidFill>
                    <a:latin typeface="Helvetica" pitchFamily="34" charset="0"/>
                  </a:rPr>
                  <a:t>80</a:t>
                </a:r>
                <a:endParaRPr lang="en-US" sz="1400" b="1" dirty="0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30" name="Text Box 42"/>
              <p:cNvSpPr txBox="1">
                <a:spLocks noChangeArrowheads="1"/>
              </p:cNvSpPr>
              <p:nvPr/>
            </p:nvSpPr>
            <p:spPr bwMode="auto">
              <a:xfrm>
                <a:off x="792" y="1590"/>
                <a:ext cx="456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600" b="1" smtClean="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 sz="16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31" name="Text Box 43"/>
              <p:cNvSpPr txBox="1">
                <a:spLocks noChangeArrowheads="1"/>
              </p:cNvSpPr>
              <p:nvPr/>
            </p:nvSpPr>
            <p:spPr bwMode="auto">
              <a:xfrm>
                <a:off x="795" y="2168"/>
                <a:ext cx="351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600" b="1" smtClean="0">
                    <a:solidFill>
                      <a:srgbClr val="000000"/>
                    </a:solidFill>
                    <a:latin typeface="Helvetica" pitchFamily="34" charset="0"/>
                  </a:rPr>
                  <a:t>70</a:t>
                </a:r>
                <a:endParaRPr lang="en-US" sz="16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32" name="Text Box 44"/>
              <p:cNvSpPr txBox="1">
                <a:spLocks noChangeArrowheads="1"/>
              </p:cNvSpPr>
              <p:nvPr/>
            </p:nvSpPr>
            <p:spPr bwMode="auto">
              <a:xfrm>
                <a:off x="783" y="2780"/>
                <a:ext cx="456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2400" b="1" smtClean="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 sz="24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33" name="Text Box 45"/>
              <p:cNvSpPr txBox="1">
                <a:spLocks noChangeArrowheads="1"/>
              </p:cNvSpPr>
              <p:nvPr/>
            </p:nvSpPr>
            <p:spPr bwMode="auto">
              <a:xfrm>
                <a:off x="729" y="3354"/>
                <a:ext cx="4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600" b="1" smtClean="0">
                    <a:solidFill>
                      <a:srgbClr val="000000"/>
                    </a:solidFill>
                    <a:latin typeface="Helvetica" pitchFamily="34" charset="0"/>
                  </a:rPr>
                  <a:t>110</a:t>
                </a:r>
                <a:endParaRPr lang="en-US" sz="16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4844" y="935"/>
              <a:ext cx="519" cy="2722"/>
              <a:chOff x="729" y="960"/>
              <a:chExt cx="519" cy="2722"/>
            </a:xfrm>
          </p:grpSpPr>
          <p:sp>
            <p:nvSpPr>
              <p:cNvPr id="1343535" name="Oval 47"/>
              <p:cNvSpPr>
                <a:spLocks noChangeArrowheads="1"/>
              </p:cNvSpPr>
              <p:nvPr/>
            </p:nvSpPr>
            <p:spPr bwMode="auto">
              <a:xfrm>
                <a:off x="768" y="960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36" name="Oval 48"/>
              <p:cNvSpPr>
                <a:spLocks noChangeArrowheads="1"/>
              </p:cNvSpPr>
              <p:nvPr/>
            </p:nvSpPr>
            <p:spPr bwMode="auto">
              <a:xfrm>
                <a:off x="768" y="1536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37" name="Oval 49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38" name="Oval 50"/>
              <p:cNvSpPr>
                <a:spLocks noChangeArrowheads="1"/>
              </p:cNvSpPr>
              <p:nvPr/>
            </p:nvSpPr>
            <p:spPr bwMode="auto">
              <a:xfrm>
                <a:off x="768" y="2736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39" name="Oval 51"/>
              <p:cNvSpPr>
                <a:spLocks noChangeArrowheads="1"/>
              </p:cNvSpPr>
              <p:nvPr/>
            </p:nvSpPr>
            <p:spPr bwMode="auto">
              <a:xfrm>
                <a:off x="768" y="3302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40" name="Text Box 52"/>
              <p:cNvSpPr txBox="1">
                <a:spLocks noChangeArrowheads="1"/>
              </p:cNvSpPr>
              <p:nvPr/>
            </p:nvSpPr>
            <p:spPr bwMode="auto">
              <a:xfrm>
                <a:off x="788" y="1004"/>
                <a:ext cx="33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400" b="1" dirty="0" smtClean="0">
                    <a:solidFill>
                      <a:srgbClr val="000000"/>
                    </a:solidFill>
                    <a:latin typeface="Helvetica" pitchFamily="34" charset="0"/>
                  </a:rPr>
                  <a:t>60</a:t>
                </a:r>
                <a:endParaRPr lang="en-US" sz="1400" b="1" dirty="0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41" name="Text Box 53"/>
              <p:cNvSpPr txBox="1">
                <a:spLocks noChangeArrowheads="1"/>
              </p:cNvSpPr>
              <p:nvPr/>
            </p:nvSpPr>
            <p:spPr bwMode="auto">
              <a:xfrm>
                <a:off x="790" y="1589"/>
                <a:ext cx="45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600" b="1" smtClean="0">
                    <a:solidFill>
                      <a:srgbClr val="000000"/>
                    </a:solidFill>
                    <a:latin typeface="Helvetica" pitchFamily="34" charset="0"/>
                  </a:rPr>
                  <a:t>10</a:t>
                </a:r>
                <a:endParaRPr lang="en-US" sz="16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42" name="Text Box 54"/>
              <p:cNvSpPr txBox="1">
                <a:spLocks noChangeArrowheads="1"/>
              </p:cNvSpPr>
              <p:nvPr/>
            </p:nvSpPr>
            <p:spPr bwMode="auto">
              <a:xfrm>
                <a:off x="795" y="2168"/>
                <a:ext cx="351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600" b="1" smtClean="0">
                    <a:solidFill>
                      <a:srgbClr val="000000"/>
                    </a:solidFill>
                    <a:latin typeface="Helvetica" pitchFamily="34" charset="0"/>
                  </a:rPr>
                  <a:t>55</a:t>
                </a:r>
                <a:endParaRPr lang="en-US" sz="16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43" name="Text Box 55"/>
              <p:cNvSpPr txBox="1">
                <a:spLocks noChangeArrowheads="1"/>
              </p:cNvSpPr>
              <p:nvPr/>
            </p:nvSpPr>
            <p:spPr bwMode="auto">
              <a:xfrm>
                <a:off x="783" y="2781"/>
                <a:ext cx="456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2400" b="1" smtClean="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24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44" name="Text Box 56"/>
              <p:cNvSpPr txBox="1">
                <a:spLocks noChangeArrowheads="1"/>
              </p:cNvSpPr>
              <p:nvPr/>
            </p:nvSpPr>
            <p:spPr bwMode="auto">
              <a:xfrm>
                <a:off x="729" y="3353"/>
                <a:ext cx="45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600" b="1" smtClean="0">
                    <a:solidFill>
                      <a:srgbClr val="000000"/>
                    </a:solidFill>
                    <a:latin typeface="Helvetica" pitchFamily="34" charset="0"/>
                  </a:rPr>
                  <a:t> 80</a:t>
                </a:r>
                <a:endParaRPr lang="en-US" sz="16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5569" y="935"/>
              <a:ext cx="519" cy="2722"/>
              <a:chOff x="729" y="960"/>
              <a:chExt cx="519" cy="2722"/>
            </a:xfrm>
          </p:grpSpPr>
          <p:sp>
            <p:nvSpPr>
              <p:cNvPr id="1343546" name="Oval 58"/>
              <p:cNvSpPr>
                <a:spLocks noChangeArrowheads="1"/>
              </p:cNvSpPr>
              <p:nvPr/>
            </p:nvSpPr>
            <p:spPr bwMode="auto">
              <a:xfrm>
                <a:off x="768" y="960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47" name="Oval 59"/>
              <p:cNvSpPr>
                <a:spLocks noChangeArrowheads="1"/>
              </p:cNvSpPr>
              <p:nvPr/>
            </p:nvSpPr>
            <p:spPr bwMode="auto">
              <a:xfrm>
                <a:off x="768" y="1536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48" name="Oval 60"/>
              <p:cNvSpPr>
                <a:spLocks noChangeArrowheads="1"/>
              </p:cNvSpPr>
              <p:nvPr/>
            </p:nvSpPr>
            <p:spPr bwMode="auto">
              <a:xfrm>
                <a:off x="768" y="2112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49" name="Oval 61"/>
              <p:cNvSpPr>
                <a:spLocks noChangeArrowheads="1"/>
              </p:cNvSpPr>
              <p:nvPr/>
            </p:nvSpPr>
            <p:spPr bwMode="auto">
              <a:xfrm>
                <a:off x="768" y="2736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50" name="Oval 62"/>
              <p:cNvSpPr>
                <a:spLocks noChangeArrowheads="1"/>
              </p:cNvSpPr>
              <p:nvPr/>
            </p:nvSpPr>
            <p:spPr bwMode="auto">
              <a:xfrm>
                <a:off x="768" y="3302"/>
                <a:ext cx="380" cy="380"/>
              </a:xfrm>
              <a:prstGeom prst="ellipse">
                <a:avLst/>
              </a:prstGeom>
              <a:solidFill>
                <a:srgbClr val="FFCC00"/>
              </a:solidFill>
              <a:ln w="38100">
                <a:solidFill>
                  <a:srgbClr val="CF0707"/>
                </a:solidFill>
                <a:round/>
                <a:headEnd/>
                <a:tailEnd/>
              </a:ln>
              <a:effectLst>
                <a:outerShdw dist="38094" dir="899998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sv-SE" sz="2400" i="1" smtClean="0">
                  <a:solidFill>
                    <a:srgbClr val="4A3E37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51" name="Text Box 63"/>
              <p:cNvSpPr txBox="1">
                <a:spLocks noChangeArrowheads="1"/>
              </p:cNvSpPr>
              <p:nvPr/>
            </p:nvSpPr>
            <p:spPr bwMode="auto">
              <a:xfrm>
                <a:off x="788" y="1004"/>
                <a:ext cx="335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400" b="1" dirty="0" smtClean="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1400" b="1" dirty="0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52" name="Text Box 64"/>
              <p:cNvSpPr txBox="1">
                <a:spLocks noChangeArrowheads="1"/>
              </p:cNvSpPr>
              <p:nvPr/>
            </p:nvSpPr>
            <p:spPr bwMode="auto">
              <a:xfrm>
                <a:off x="790" y="1589"/>
                <a:ext cx="458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600" b="1" smtClean="0">
                    <a:solidFill>
                      <a:srgbClr val="000000"/>
                    </a:solidFill>
                    <a:latin typeface="Helvetica" pitchFamily="34" charset="0"/>
                  </a:rPr>
                  <a:t>30</a:t>
                </a:r>
                <a:endParaRPr lang="en-US" sz="16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53" name="Text Box 65"/>
              <p:cNvSpPr txBox="1">
                <a:spLocks noChangeArrowheads="1"/>
              </p:cNvSpPr>
              <p:nvPr/>
            </p:nvSpPr>
            <p:spPr bwMode="auto">
              <a:xfrm>
                <a:off x="795" y="2168"/>
                <a:ext cx="351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600" b="1" smtClean="0">
                    <a:solidFill>
                      <a:srgbClr val="000000"/>
                    </a:solidFill>
                    <a:latin typeface="Helvetica" pitchFamily="34" charset="0"/>
                  </a:rPr>
                  <a:t>15</a:t>
                </a:r>
                <a:endParaRPr lang="en-US" sz="16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54" name="Text Box 66"/>
              <p:cNvSpPr txBox="1">
                <a:spLocks noChangeArrowheads="1"/>
              </p:cNvSpPr>
              <p:nvPr/>
            </p:nvSpPr>
            <p:spPr bwMode="auto">
              <a:xfrm>
                <a:off x="783" y="2781"/>
                <a:ext cx="456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2400" b="1" smtClean="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24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343555" name="Text Box 67"/>
              <p:cNvSpPr txBox="1">
                <a:spLocks noChangeArrowheads="1"/>
              </p:cNvSpPr>
              <p:nvPr/>
            </p:nvSpPr>
            <p:spPr bwMode="auto">
              <a:xfrm>
                <a:off x="729" y="3353"/>
                <a:ext cx="458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sv-SE" sz="1600" b="1" smtClean="0">
                    <a:solidFill>
                      <a:srgbClr val="000000"/>
                    </a:solidFill>
                    <a:latin typeface="Helvetica" pitchFamily="34" charset="0"/>
                  </a:rPr>
                  <a:t> 30</a:t>
                </a:r>
                <a:endParaRPr lang="en-US" sz="2400" b="1" smtClea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1343556" name="Text Box 68"/>
            <p:cNvSpPr txBox="1">
              <a:spLocks noChangeArrowheads="1"/>
            </p:cNvSpPr>
            <p:nvPr/>
          </p:nvSpPr>
          <p:spPr bwMode="auto">
            <a:xfrm>
              <a:off x="4755" y="549"/>
              <a:ext cx="1492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74" tIns="47887" rIns="95774" bIns="47887">
              <a:spAutoFit/>
            </a:bodyPr>
            <a:lstStyle/>
            <a:p>
              <a:pPr defTabSz="957263"/>
              <a:r>
                <a:rPr lang="sv-SE" smtClean="0">
                  <a:solidFill>
                    <a:srgbClr val="4A3E37"/>
                  </a:solidFill>
                  <a:latin typeface="Helvetica" pitchFamily="34" charset="0"/>
                </a:rPr>
                <a:t>Passive  Active</a:t>
              </a:r>
              <a:endParaRPr lang="en-US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57" name="Text Box 69"/>
            <p:cNvSpPr txBox="1">
              <a:spLocks noChangeArrowheads="1"/>
            </p:cNvSpPr>
            <p:nvPr/>
          </p:nvSpPr>
          <p:spPr bwMode="auto">
            <a:xfrm>
              <a:off x="5199" y="890"/>
              <a:ext cx="402" cy="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lIns="95774" tIns="47887" rIns="95774" bIns="47887">
              <a:spAutoFit/>
            </a:bodyPr>
            <a:lstStyle/>
            <a:p>
              <a:pPr defTabSz="957263"/>
              <a:r>
                <a:rPr lang="sv-SE" smtClean="0">
                  <a:solidFill>
                    <a:srgbClr val="4A3E37"/>
                  </a:solidFill>
                  <a:latin typeface="Helvetica" pitchFamily="34" charset="0"/>
                </a:rPr>
                <a:t>   +          +         +          +       +</a:t>
              </a:r>
              <a:endParaRPr lang="en-US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58" name="Rectangle 70"/>
            <p:cNvSpPr>
              <a:spLocks noChangeArrowheads="1"/>
            </p:cNvSpPr>
            <p:nvPr/>
          </p:nvSpPr>
          <p:spPr bwMode="auto">
            <a:xfrm>
              <a:off x="489" y="2704"/>
              <a:ext cx="681" cy="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5774" tIns="47887" rIns="95774" bIns="47887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59" name="AutoShape 71"/>
            <p:cNvSpPr>
              <a:spLocks noChangeArrowheads="1"/>
            </p:cNvSpPr>
            <p:nvPr/>
          </p:nvSpPr>
          <p:spPr bwMode="auto">
            <a:xfrm>
              <a:off x="489" y="2840"/>
              <a:ext cx="182" cy="227"/>
            </a:xfrm>
            <a:prstGeom prst="flowChartExtra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74" tIns="47887" rIns="95774" bIns="47887" anchor="ctr"/>
            <a:lstStyle/>
            <a:p>
              <a:pPr algn="ctr" defTabSz="957263"/>
              <a:endParaRPr lang="sv-SE" sz="2400" smtClean="0">
                <a:solidFill>
                  <a:srgbClr val="2E2E2E"/>
                </a:solidFill>
                <a:latin typeface="Helvetica" pitchFamily="34" charset="0"/>
              </a:endParaRPr>
            </a:p>
          </p:txBody>
        </p:sp>
        <p:sp>
          <p:nvSpPr>
            <p:cNvPr id="1343560" name="Text Box 72"/>
            <p:cNvSpPr txBox="1">
              <a:spLocks noChangeArrowheads="1"/>
            </p:cNvSpPr>
            <p:nvPr/>
          </p:nvSpPr>
          <p:spPr bwMode="auto">
            <a:xfrm>
              <a:off x="3666" y="518"/>
              <a:ext cx="175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74" tIns="47887" rIns="95774" bIns="47887">
              <a:spAutoFit/>
            </a:bodyPr>
            <a:lstStyle/>
            <a:p>
              <a:pPr defTabSz="957263">
                <a:spcBef>
                  <a:spcPct val="50000"/>
                </a:spcBef>
              </a:pPr>
              <a:endParaRPr lang="sv-SE" sz="2400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61" name="AutoShape 73"/>
            <p:cNvSpPr>
              <a:spLocks noChangeArrowheads="1"/>
            </p:cNvSpPr>
            <p:nvPr/>
          </p:nvSpPr>
          <p:spPr bwMode="auto">
            <a:xfrm>
              <a:off x="580" y="2840"/>
              <a:ext cx="181" cy="13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5774" tIns="47887" rIns="95774" bIns="47887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62" name="Rectangle 74"/>
            <p:cNvSpPr>
              <a:spLocks noChangeArrowheads="1"/>
            </p:cNvSpPr>
            <p:nvPr/>
          </p:nvSpPr>
          <p:spPr bwMode="auto">
            <a:xfrm>
              <a:off x="807" y="2789"/>
              <a:ext cx="409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74" tIns="47887" rIns="95774" bIns="47887">
              <a:spAutoFit/>
            </a:bodyPr>
            <a:lstStyle/>
            <a:p>
              <a:pPr defTabSz="957263"/>
              <a:r>
                <a:rPr lang="sv-SE" sz="2000" b="1" smtClean="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2000" b="1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43563" name="Rectangle 75"/>
            <p:cNvSpPr>
              <a:spLocks noChangeArrowheads="1"/>
            </p:cNvSpPr>
            <p:nvPr/>
          </p:nvSpPr>
          <p:spPr bwMode="auto">
            <a:xfrm>
              <a:off x="4753" y="2659"/>
              <a:ext cx="1315" cy="5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5774" tIns="47887" rIns="95774" bIns="47887" anchor="ctr"/>
            <a:lstStyle/>
            <a:p>
              <a:pPr algn="ctr" defTabSz="957263"/>
              <a:endParaRPr lang="sv-SE" sz="2400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64" name="Rectangle 76"/>
            <p:cNvSpPr>
              <a:spLocks noChangeArrowheads="1"/>
            </p:cNvSpPr>
            <p:nvPr/>
          </p:nvSpPr>
          <p:spPr bwMode="auto">
            <a:xfrm>
              <a:off x="4934" y="2744"/>
              <a:ext cx="409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74" tIns="47887" rIns="95774" bIns="47887">
              <a:spAutoFit/>
            </a:bodyPr>
            <a:lstStyle/>
            <a:p>
              <a:pPr defTabSz="957263"/>
              <a:r>
                <a:rPr lang="sv-SE" sz="2000" b="1" smtClean="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000" b="1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43565" name="Rectangle 77"/>
            <p:cNvSpPr>
              <a:spLocks noChangeArrowheads="1"/>
            </p:cNvSpPr>
            <p:nvPr/>
          </p:nvSpPr>
          <p:spPr bwMode="auto">
            <a:xfrm>
              <a:off x="5570" y="2705"/>
              <a:ext cx="555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74" tIns="47887" rIns="95774" bIns="47887">
              <a:spAutoFit/>
            </a:bodyPr>
            <a:lstStyle/>
            <a:p>
              <a:pPr defTabSz="957263"/>
              <a:r>
                <a:rPr lang="sv-SE" sz="2400" b="1" smtClean="0">
                  <a:solidFill>
                    <a:srgbClr val="000000"/>
                  </a:solidFill>
                  <a:latin typeface="Helvetica" pitchFamily="34" charset="0"/>
                </a:rPr>
                <a:t>  </a:t>
              </a:r>
              <a:r>
                <a:rPr lang="sv-SE" sz="2000" b="1" smtClean="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2400" b="1" smtClean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1343566" name="AutoShape 78"/>
            <p:cNvSpPr>
              <a:spLocks noChangeArrowheads="1"/>
            </p:cNvSpPr>
            <p:nvPr/>
          </p:nvSpPr>
          <p:spPr bwMode="auto">
            <a:xfrm>
              <a:off x="4753" y="2795"/>
              <a:ext cx="181" cy="13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5774" tIns="47887" rIns="95774" bIns="47887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  <p:sp>
          <p:nvSpPr>
            <p:cNvPr id="1343567" name="AutoShape 79"/>
            <p:cNvSpPr>
              <a:spLocks noChangeArrowheads="1"/>
            </p:cNvSpPr>
            <p:nvPr/>
          </p:nvSpPr>
          <p:spPr bwMode="auto">
            <a:xfrm>
              <a:off x="5524" y="2795"/>
              <a:ext cx="181" cy="136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5774" tIns="47887" rIns="95774" bIns="47887" anchor="ctr"/>
            <a:lstStyle/>
            <a:p>
              <a:endParaRPr lang="sv-SE" sz="2400" i="1" smtClean="0">
                <a:solidFill>
                  <a:srgbClr val="4A3E37"/>
                </a:solidFill>
                <a:latin typeface="Helvetica" pitchFamily="34" charset="0"/>
              </a:endParaRPr>
            </a:p>
          </p:txBody>
        </p:sp>
      </p:grpSp>
      <p:sp>
        <p:nvSpPr>
          <p:cNvPr id="1343568" name="Rectangle 80"/>
          <p:cNvSpPr>
            <a:spLocks noChangeArrowheads="1"/>
          </p:cNvSpPr>
          <p:nvPr/>
        </p:nvSpPr>
        <p:spPr bwMode="auto">
          <a:xfrm>
            <a:off x="451339" y="1052513"/>
            <a:ext cx="7842738" cy="7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4" tIns="47887" rIns="95774" bIns="47887">
            <a:spAutoFit/>
          </a:bodyPr>
          <a:lstStyle/>
          <a:p>
            <a:pPr defTabSz="957263">
              <a:lnSpc>
                <a:spcPct val="92000"/>
              </a:lnSpc>
              <a:spcBef>
                <a:spcPct val="20000"/>
              </a:spcBef>
            </a:pPr>
            <a:r>
              <a:rPr lang="sv-SE" sz="2400" smtClean="0">
                <a:solidFill>
                  <a:srgbClr val="324E74"/>
                </a:solidFill>
                <a:latin typeface="Helvetica" pitchFamily="34" charset="0"/>
              </a:rPr>
              <a:t>Example of common view on the division of responsibilities</a:t>
            </a:r>
            <a:r>
              <a:rPr lang="sv-SE" sz="2000" b="1" i="1" smtClean="0">
                <a:solidFill>
                  <a:srgbClr val="324E74"/>
                </a:solidFill>
                <a:latin typeface="Helvetica" pitchFamily="34" charset="0"/>
              </a:rPr>
              <a:t>.</a:t>
            </a:r>
          </a:p>
        </p:txBody>
      </p:sp>
      <p:sp>
        <p:nvSpPr>
          <p:cNvPr id="1343569" name="Rectangle 81"/>
          <p:cNvSpPr>
            <a:spLocks noGrp="1" noChangeArrowheads="1"/>
          </p:cNvSpPr>
          <p:nvPr>
            <p:ph type="title"/>
          </p:nvPr>
        </p:nvSpPr>
        <p:spPr>
          <a:xfrm>
            <a:off x="383931" y="260350"/>
            <a:ext cx="8345366" cy="731838"/>
          </a:xfrm>
          <a:noFill/>
          <a:ln/>
        </p:spPr>
        <p:txBody>
          <a:bodyPr/>
          <a:lstStyle/>
          <a:p>
            <a:r>
              <a:rPr lang="sv-SE" sz="3200">
                <a:solidFill>
                  <a:schemeClr val="tx1"/>
                </a:solidFill>
              </a:rPr>
              <a:t>Division of Responsibilities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43570" name="Text Box 82"/>
          <p:cNvSpPr txBox="1">
            <a:spLocks noChangeArrowheads="1"/>
          </p:cNvSpPr>
          <p:nvPr/>
        </p:nvSpPr>
        <p:spPr bwMode="auto">
          <a:xfrm>
            <a:off x="262307" y="2624141"/>
            <a:ext cx="1384788" cy="206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4" tIns="47887" rIns="95774" bIns="47887">
            <a:spAutoFit/>
          </a:bodyPr>
          <a:lstStyle/>
          <a:p>
            <a:pPr defTabSz="957263">
              <a:spcBef>
                <a:spcPct val="50000"/>
              </a:spcBef>
            </a:pPr>
            <a:r>
              <a:rPr lang="sv-SE" sz="1600" smtClean="0">
                <a:solidFill>
                  <a:srgbClr val="4A3E37"/>
                </a:solidFill>
                <a:latin typeface="Helvetica" pitchFamily="34" charset="0"/>
              </a:rPr>
              <a:t>Below this speed: vehicle responsible. Above this speed: infrastructure responsible. </a:t>
            </a:r>
            <a:endParaRPr lang="en-US" sz="1600" smtClean="0">
              <a:solidFill>
                <a:srgbClr val="4A3E37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Vianordica, 2012</a:t>
            </a:r>
          </a:p>
        </p:txBody>
      </p:sp>
      <p:sp>
        <p:nvSpPr>
          <p:cNvPr id="1167362" name="Rubrik 8"/>
          <p:cNvSpPr>
            <a:spLocks noGrp="1"/>
          </p:cNvSpPr>
          <p:nvPr>
            <p:ph type="title" idx="4294967295"/>
          </p:nvPr>
        </p:nvSpPr>
        <p:spPr>
          <a:xfrm>
            <a:off x="414705" y="536575"/>
            <a:ext cx="8588619" cy="73183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The vehicle of the future - Just like the farmer’s horse: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67363" name="Platshållare för innehåll 9"/>
          <p:cNvSpPr>
            <a:spLocks noGrp="1"/>
          </p:cNvSpPr>
          <p:nvPr>
            <p:ph idx="4294967295"/>
          </p:nvPr>
        </p:nvSpPr>
        <p:spPr>
          <a:xfrm>
            <a:off x="383931" y="1700213"/>
            <a:ext cx="4161692" cy="4324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 smtClean="0"/>
              <a:t>Can be steered actively and in full control by the farmer </a:t>
            </a:r>
            <a:r>
              <a:rPr lang="en-US" sz="2400" b="1" i="1" dirty="0" smtClean="0">
                <a:solidFill>
                  <a:srgbClr val="CC0000"/>
                </a:solidFill>
              </a:rPr>
              <a:t>but</a:t>
            </a:r>
          </a:p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It can handle a situation where the farmer falls asleep and still find its way home </a:t>
            </a:r>
            <a:r>
              <a:rPr lang="en-US" sz="2400" b="1" i="1" dirty="0" smtClean="0">
                <a:solidFill>
                  <a:srgbClr val="CC0000"/>
                </a:solidFill>
              </a:rPr>
              <a:t>and</a:t>
            </a:r>
          </a:p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It will not accept being steered  into a tree or off a cliff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  <p:pic>
        <p:nvPicPr>
          <p:cNvPr id="311298" name="Picture 2" descr="ho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146">
            <a:off x="4881197" y="1419225"/>
            <a:ext cx="3678115" cy="4038600"/>
          </a:xfrm>
          <a:prstGeom prst="rect">
            <a:avLst/>
          </a:prstGeom>
          <a:noFill/>
          <a:ln w="127000">
            <a:solidFill>
              <a:srgbClr val="F6F7EC"/>
            </a:solidFill>
            <a:round/>
            <a:headEnd/>
            <a:tailEnd/>
          </a:ln>
          <a:effectLst>
            <a:outerShdw dist="114300" dir="2700000" rotWithShape="0">
              <a:srgbClr val="808080">
                <a:alpha val="7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10" y="0"/>
            <a:ext cx="86010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389965" y="5351929"/>
            <a:ext cx="8229600" cy="779930"/>
          </a:xfrm>
        </p:spPr>
        <p:txBody>
          <a:bodyPr/>
          <a:lstStyle/>
          <a:p>
            <a:r>
              <a:rPr lang="en-US" sz="1600" dirty="0" smtClean="0"/>
              <a:t>Figure 4.4. Prediction for fatalities in 2020 by type of accident based on projection of vehicle and infrastructure technology trends. Source: In-depth studies of fatal accidents.</a:t>
            </a:r>
            <a:endParaRPr lang="sv-SE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2"/>
          <p:cNvSpPr txBox="1">
            <a:spLocks noChangeArrowheads="1"/>
          </p:cNvSpPr>
          <p:nvPr/>
        </p:nvSpPr>
        <p:spPr bwMode="auto">
          <a:xfrm>
            <a:off x="914400" y="3005139"/>
            <a:ext cx="3193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Calibri" pitchFamily="34" charset="0"/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80772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sz="3200" dirty="0" smtClean="0"/>
              <a:t>Speed limit, road design and car design goes hand in hand!</a:t>
            </a:r>
          </a:p>
        </p:txBody>
      </p:sp>
      <p:sp>
        <p:nvSpPr>
          <p:cNvPr id="399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772816"/>
            <a:ext cx="4038600" cy="3273425"/>
          </a:xfrm>
        </p:spPr>
        <p:txBody>
          <a:bodyPr/>
          <a:lstStyle/>
          <a:p>
            <a:r>
              <a:rPr lang="en-GB" sz="2000" dirty="0" smtClean="0"/>
              <a:t>Crash test 90km/h into tree</a:t>
            </a:r>
            <a:endParaRPr lang="sv-SE" sz="2000" dirty="0" smtClean="0"/>
          </a:p>
          <a:p>
            <a:endParaRPr lang="sv-SE" sz="2000" dirty="0" smtClean="0"/>
          </a:p>
          <a:p>
            <a:endParaRPr lang="sv-SE" sz="2000" dirty="0" smtClean="0"/>
          </a:p>
          <a:p>
            <a:endParaRPr lang="sv-SE" sz="2000" dirty="0" smtClean="0"/>
          </a:p>
          <a:p>
            <a:endParaRPr lang="sv-SE" sz="2000" dirty="0" smtClean="0"/>
          </a:p>
          <a:p>
            <a:endParaRPr lang="sv-SE" sz="2000" dirty="0" smtClean="0"/>
          </a:p>
          <a:p>
            <a:r>
              <a:rPr lang="en-GB" sz="2000" dirty="0" smtClean="0"/>
              <a:t>Crash test 90km/h into guard rail</a:t>
            </a:r>
            <a:endParaRPr lang="sv-SE" sz="2000" dirty="0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875336" y="1571625"/>
            <a:ext cx="3250223" cy="4554538"/>
            <a:chOff x="3071" y="1257"/>
            <a:chExt cx="2047" cy="2869"/>
          </a:xfrm>
        </p:grpSpPr>
        <p:sp>
          <p:nvSpPr>
            <p:cNvPr id="39945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71" y="1257"/>
              <a:ext cx="2047" cy="2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pic>
          <p:nvPicPr>
            <p:cNvPr id="3994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1" y="1257"/>
              <a:ext cx="2052" cy="2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234462" y="6375401"/>
            <a:ext cx="383931" cy="207963"/>
          </a:xfrm>
          <a:prstGeom prst="rect">
            <a:avLst/>
          </a:prstGeom>
          <a:noFill/>
        </p:spPr>
        <p:txBody>
          <a:bodyPr/>
          <a:lstStyle/>
          <a:p>
            <a:fld id="{A25B3F06-F036-4F72-8C06-6E204A6B1263}" type="slidenum">
              <a:rPr lang="en-GB" smtClean="0">
                <a:latin typeface="Arial" pitchFamily="34" charset="0"/>
              </a:rPr>
              <a:pPr/>
              <a:t>16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97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182880"/>
            <a:ext cx="8228012" cy="69342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Controlling on-coming traffic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4489" y="1677989"/>
            <a:ext cx="8424740" cy="4557712"/>
            <a:chOff x="235" y="1057"/>
            <a:chExt cx="5750" cy="2871"/>
          </a:xfrm>
        </p:grpSpPr>
        <p:pic>
          <p:nvPicPr>
            <p:cNvPr id="297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33592"/>
            <a:stretch>
              <a:fillRect/>
            </a:stretch>
          </p:blipFill>
          <p:spPr bwMode="auto">
            <a:xfrm>
              <a:off x="235" y="1064"/>
              <a:ext cx="2916" cy="26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97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1057"/>
              <a:ext cx="2769" cy="28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nummer 2"/>
          <p:cNvSpPr>
            <a:spLocks noGrp="1"/>
          </p:cNvSpPr>
          <p:nvPr>
            <p:ph type="sldNum" sz="quarter" idx="4294967295"/>
          </p:nvPr>
        </p:nvSpPr>
        <p:spPr>
          <a:xfrm>
            <a:off x="234462" y="6375401"/>
            <a:ext cx="383931" cy="207963"/>
          </a:xfrm>
          <a:prstGeom prst="rect">
            <a:avLst/>
          </a:prstGeom>
          <a:noFill/>
        </p:spPr>
        <p:txBody>
          <a:bodyPr/>
          <a:lstStyle/>
          <a:p>
            <a:fld id="{DB250EEA-49AB-4D94-86F8-4B44D75C3210}" type="slidenum">
              <a:rPr lang="en-GB" smtClean="0">
                <a:latin typeface="Arial" pitchFamily="34" charset="0"/>
              </a:rPr>
              <a:pPr/>
              <a:t>17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68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496111"/>
            <a:ext cx="8229600" cy="111868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Intersections to roundabouts</a:t>
            </a: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6" y="1614791"/>
            <a:ext cx="4454525" cy="433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013" y="1614791"/>
            <a:ext cx="4006850" cy="433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BFE431FE-B45C-415D-A417-4ED08427BE69}" type="slidenum">
              <a:rPr lang="sv-SE" smtClean="0"/>
              <a:pPr/>
              <a:t>18</a:t>
            </a:fld>
            <a:endParaRPr lang="sv-S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1921"/>
            <a:ext cx="8229600" cy="754380"/>
          </a:xfrm>
        </p:spPr>
        <p:txBody>
          <a:bodyPr/>
          <a:lstStyle/>
          <a:p>
            <a:r>
              <a:rPr lang="sv-SE" sz="3200" dirty="0" smtClean="0"/>
              <a:t> A modern camera system</a:t>
            </a:r>
          </a:p>
        </p:txBody>
      </p:sp>
      <p:pic>
        <p:nvPicPr>
          <p:cNvPr id="1029" name="Picture 3" descr="NyaKameran-fler bila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520" y="980728"/>
            <a:ext cx="3614786" cy="4815185"/>
          </a:xfrm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436096" y="934882"/>
          <a:ext cx="3240360" cy="5171810"/>
        </p:xfrm>
        <a:graphic>
          <a:graphicData uri="http://schemas.openxmlformats.org/presentationml/2006/ole">
            <p:oleObj spid="_x0000_s2050" name="Bitmappsbild" r:id="rId5" imgW="3134162" imgH="471553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9491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Rumbling centerline</a:t>
            </a:r>
            <a:endParaRPr lang="en-US" dirty="0"/>
          </a:p>
        </p:txBody>
      </p:sp>
      <p:pic>
        <p:nvPicPr>
          <p:cNvPr id="4" name="Picture 9" descr="Räffl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236" y="903428"/>
            <a:ext cx="4987183" cy="524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4" name="Bildobjekt 3" descr="2+1_vinter.jpg"/>
          <p:cNvPicPr>
            <a:picLocks noChangeAspect="1"/>
          </p:cNvPicPr>
          <p:nvPr/>
        </p:nvPicPr>
        <p:blipFill>
          <a:blip r:embed="rId3" cstate="print"/>
          <a:srcRect l="2816"/>
          <a:stretch>
            <a:fillRect/>
          </a:stretch>
        </p:blipFill>
        <p:spPr>
          <a:xfrm>
            <a:off x="0" y="0"/>
            <a:ext cx="9144000" cy="6165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6849"/>
          <a:stretch>
            <a:fillRect/>
          </a:stretch>
        </p:blipFill>
        <p:spPr bwMode="auto">
          <a:xfrm>
            <a:off x="0" y="-216754"/>
            <a:ext cx="9144000" cy="63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2+1_vinter.jpg"/>
          <p:cNvPicPr>
            <a:picLocks noChangeAspect="1"/>
          </p:cNvPicPr>
          <p:nvPr/>
        </p:nvPicPr>
        <p:blipFill>
          <a:blip r:embed="rId2" cstate="print">
            <a:lum bright="75000" contrast="-88000"/>
          </a:blip>
          <a:srcRect l="2816"/>
          <a:stretch>
            <a:fillRect/>
          </a:stretch>
        </p:blipFill>
        <p:spPr>
          <a:xfrm>
            <a:off x="0" y="0"/>
            <a:ext cx="9144000" cy="616541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	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11325"/>
            <a:ext cx="8492836" cy="4310063"/>
          </a:xfrm>
        </p:spPr>
        <p:txBody>
          <a:bodyPr/>
          <a:lstStyle/>
          <a:p>
            <a:r>
              <a:rPr lang="en-GB" sz="2400" dirty="0" smtClean="0"/>
              <a:t>We have plenty of roads, but few new</a:t>
            </a:r>
          </a:p>
          <a:p>
            <a:r>
              <a:rPr lang="en-GB" sz="2400" dirty="0" smtClean="0"/>
              <a:t>Speed manageable for the humans</a:t>
            </a:r>
          </a:p>
          <a:p>
            <a:r>
              <a:rPr lang="en-GB" sz="2400" dirty="0" smtClean="0"/>
              <a:t>Roads with mid-barrier and safe sides can have high speed</a:t>
            </a:r>
          </a:p>
          <a:p>
            <a:r>
              <a:rPr lang="en-GB" sz="2400" dirty="0" smtClean="0"/>
              <a:t>Even relative good roads need improvements</a:t>
            </a:r>
          </a:p>
          <a:p>
            <a:r>
              <a:rPr lang="en-GB" sz="2400" dirty="0" smtClean="0"/>
              <a:t>Countermeasures that meet the problem with serious injury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2+1_vinter.jpg"/>
          <p:cNvPicPr>
            <a:picLocks noChangeAspect="1"/>
          </p:cNvPicPr>
          <p:nvPr/>
        </p:nvPicPr>
        <p:blipFill>
          <a:blip r:embed="rId2" cstate="print">
            <a:lum bright="51000" contrast="-78000"/>
          </a:blip>
          <a:srcRect l="2816"/>
          <a:stretch>
            <a:fillRect/>
          </a:stretch>
        </p:blipFill>
        <p:spPr>
          <a:xfrm>
            <a:off x="0" y="0"/>
            <a:ext cx="9144000" cy="616541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plenty of roads, but few new</a:t>
            </a:r>
          </a:p>
          <a:p>
            <a:r>
              <a:rPr lang="en-GB" dirty="0" smtClean="0"/>
              <a:t>Safety problem to solve</a:t>
            </a:r>
          </a:p>
          <a:p>
            <a:r>
              <a:rPr lang="en-GB" dirty="0" smtClean="0"/>
              <a:t>Roads without mid-barrier</a:t>
            </a:r>
          </a:p>
          <a:p>
            <a:r>
              <a:rPr lang="en-GB" dirty="0" smtClean="0"/>
              <a:t>Even the good roads need improvements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985247" y="1775012"/>
            <a:ext cx="2989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dirty="0" smtClean="0"/>
              <a:t>0,2%</a:t>
            </a:r>
            <a:endParaRPr lang="sv-SE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Lars\Bilder\V21\DSC_1220.JPG"/>
          <p:cNvPicPr>
            <a:picLocks noChangeAspect="1" noChangeArrowheads="1"/>
          </p:cNvPicPr>
          <p:nvPr/>
        </p:nvPicPr>
        <p:blipFill>
          <a:blip r:embed="rId2" cstate="print"/>
          <a:srcRect t="2492" r="4156"/>
          <a:stretch>
            <a:fillRect/>
          </a:stretch>
        </p:blipFill>
        <p:spPr bwMode="auto">
          <a:xfrm>
            <a:off x="0" y="2"/>
            <a:ext cx="9144000" cy="6201913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2" name="Grupp 14"/>
          <p:cNvGrpSpPr/>
          <p:nvPr/>
        </p:nvGrpSpPr>
        <p:grpSpPr>
          <a:xfrm>
            <a:off x="0" y="-79526"/>
            <a:ext cx="9144000" cy="6220127"/>
            <a:chOff x="0" y="457200"/>
            <a:chExt cx="6315075" cy="4295775"/>
          </a:xfrm>
        </p:grpSpPr>
        <p:pic>
          <p:nvPicPr>
            <p:cNvPr id="3073" name="Bild 8"/>
            <p:cNvPicPr>
              <a:picLocks noChangeAspect="1" noChangeArrowheads="1"/>
            </p:cNvPicPr>
            <p:nvPr/>
          </p:nvPicPr>
          <p:blipFill>
            <a:blip r:embed="rId2" cstate="print"/>
            <a:srcRect l="4790" t="30165" r="30083" b="14462"/>
            <a:stretch>
              <a:fillRect/>
            </a:stretch>
          </p:blipFill>
          <p:spPr bwMode="auto">
            <a:xfrm>
              <a:off x="0" y="457200"/>
              <a:ext cx="6315075" cy="4295775"/>
            </a:xfrm>
            <a:prstGeom prst="rect">
              <a:avLst/>
            </a:prstGeom>
            <a:noFill/>
          </p:spPr>
        </p:pic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976313" y="4368800"/>
              <a:ext cx="547687" cy="285750"/>
            </a:xfrm>
            <a:prstGeom prst="wedgeRectCallout">
              <a:avLst>
                <a:gd name="adj1" fmla="val 112644"/>
                <a:gd name="adj2" fmla="val -22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Ru</a:t>
              </a:r>
              <a:r>
                <a:rPr kumimoji="0" lang="sv-S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1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2373313" y="1863725"/>
              <a:ext cx="547687" cy="285750"/>
            </a:xfrm>
            <a:prstGeom prst="wedgeRectCallout">
              <a:avLst>
                <a:gd name="adj1" fmla="val 13458"/>
                <a:gd name="adj2" fmla="val 347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Ru</a:t>
              </a:r>
              <a:r>
                <a:rPr kumimoji="0" lang="sv-S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2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4" name="AutoShape 2"/>
            <p:cNvSpPr>
              <a:spLocks noChangeArrowheads="1"/>
            </p:cNvSpPr>
            <p:nvPr/>
          </p:nvSpPr>
          <p:spPr bwMode="auto">
            <a:xfrm>
              <a:off x="3681413" y="2349500"/>
              <a:ext cx="220662" cy="190500"/>
            </a:xfrm>
            <a:prstGeom prst="irregularSeal1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1811338" y="2540000"/>
              <a:ext cx="1928812" cy="2006600"/>
            </a:xfrm>
            <a:custGeom>
              <a:avLst/>
              <a:gdLst/>
              <a:ahLst/>
              <a:cxnLst>
                <a:cxn ang="0">
                  <a:pos x="0" y="2969"/>
                </a:cxn>
                <a:cxn ang="0">
                  <a:pos x="1715" y="780"/>
                </a:cxn>
                <a:cxn ang="0">
                  <a:pos x="2580" y="205"/>
                </a:cxn>
                <a:cxn ang="0">
                  <a:pos x="2821" y="0"/>
                </a:cxn>
              </a:cxnLst>
              <a:rect l="0" t="0" r="r" b="b"/>
              <a:pathLst>
                <a:path w="2821" h="2969">
                  <a:moveTo>
                    <a:pt x="0" y="2969"/>
                  </a:moveTo>
                  <a:cubicBezTo>
                    <a:pt x="642" y="2105"/>
                    <a:pt x="1285" y="1241"/>
                    <a:pt x="1715" y="780"/>
                  </a:cubicBezTo>
                  <a:cubicBezTo>
                    <a:pt x="2145" y="319"/>
                    <a:pt x="2396" y="335"/>
                    <a:pt x="2580" y="205"/>
                  </a:cubicBezTo>
                  <a:cubicBezTo>
                    <a:pt x="2764" y="75"/>
                    <a:pt x="2792" y="37"/>
                    <a:pt x="2821" y="0"/>
                  </a:cubicBezTo>
                </a:path>
              </a:pathLst>
            </a:custGeom>
            <a:noFill/>
            <a:ln w="25400">
              <a:solidFill>
                <a:srgbClr val="FFC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77" name="AutoShape 5"/>
            <p:cNvSpPr>
              <a:spLocks noChangeShapeType="1"/>
            </p:cNvSpPr>
            <p:nvPr/>
          </p:nvSpPr>
          <p:spPr bwMode="auto">
            <a:xfrm flipH="1">
              <a:off x="3902075" y="2349500"/>
              <a:ext cx="219075" cy="82550"/>
            </a:xfrm>
            <a:prstGeom prst="straightConnector1">
              <a:avLst/>
            </a:prstGeom>
            <a:noFill/>
            <a:ln w="25400">
              <a:solidFill>
                <a:srgbClr val="00B0F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78" name="AutoShape 6"/>
            <p:cNvSpPr>
              <a:spLocks noChangeShapeType="1"/>
            </p:cNvSpPr>
            <p:nvPr/>
          </p:nvSpPr>
          <p:spPr bwMode="auto">
            <a:xfrm flipH="1">
              <a:off x="2022475" y="2905125"/>
              <a:ext cx="989013" cy="45720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3902075" y="1444625"/>
              <a:ext cx="547688" cy="285750"/>
            </a:xfrm>
            <a:prstGeom prst="wedgeRectCallout">
              <a:avLst>
                <a:gd name="adj1" fmla="val -12644"/>
                <a:gd name="adj2" fmla="val 267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sv-SE" sz="16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Ru</a:t>
              </a:r>
              <a:r>
                <a:rPr kumimoji="0" lang="sv-SE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3</a:t>
              </a:r>
              <a:endPara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2921000" y="2905125"/>
              <a:ext cx="152400" cy="127000"/>
            </a:xfrm>
            <a:prstGeom prst="irregularSeal1">
              <a:avLst/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dirty="0"/>
            </a:p>
          </p:txBody>
        </p:sp>
      </p:grp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\\Ssy-haveri.ia.vv.se\ssy-haveri\SSY\2010 Dödsolyckor SSY\M-län\100706 Väg 21 Ullstorp\Polisbilder\IMG_08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43850"/>
            <a:ext cx="8064896" cy="605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C:\Lars\Bilder\2+1_Polen\DSC_1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678" b="28529"/>
          <a:stretch>
            <a:fillRect/>
          </a:stretch>
        </p:blipFill>
        <p:spPr bwMode="auto">
          <a:xfrm>
            <a:off x="0" y="707355"/>
            <a:ext cx="9144000" cy="554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5" name="Platshållare för innehåll 4" descr="2+1_växl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09339"/>
            <a:ext cx="9144000" cy="60989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edisTransportAdministr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cc_eng">
  <a:themeElements>
    <a:clrScheme name="">
      <a:dk1>
        <a:srgbClr val="4A3E37"/>
      </a:dk1>
      <a:lt1>
        <a:srgbClr val="EFF1DE"/>
      </a:lt1>
      <a:dk2>
        <a:srgbClr val="3C3A3A"/>
      </a:dk2>
      <a:lt2>
        <a:srgbClr val="2E2E2E"/>
      </a:lt2>
      <a:accent1>
        <a:srgbClr val="584E53"/>
      </a:accent1>
      <a:accent2>
        <a:srgbClr val="745F55"/>
      </a:accent2>
      <a:accent3>
        <a:srgbClr val="F6F7EC"/>
      </a:accent3>
      <a:accent4>
        <a:srgbClr val="3E342D"/>
      </a:accent4>
      <a:accent5>
        <a:srgbClr val="B4B2B3"/>
      </a:accent5>
      <a:accent6>
        <a:srgbClr val="68554C"/>
      </a:accent6>
      <a:hlink>
        <a:srgbClr val="69715A"/>
      </a:hlink>
      <a:folHlink>
        <a:srgbClr val="525C6C"/>
      </a:folHlink>
    </a:clrScheme>
    <a:fontScheme name="vcc_eng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5774" tIns="47887" rIns="95774" bIns="47887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5774" tIns="47887" rIns="95774" bIns="47887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vcc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c_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c_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c_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c_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c_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c_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c_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c_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c_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c_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c_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c_eng 13">
        <a:dk1>
          <a:srgbClr val="898A86"/>
        </a:dk1>
        <a:lt1>
          <a:srgbClr val="F0E6DA"/>
        </a:lt1>
        <a:dk2>
          <a:srgbClr val="888383"/>
        </a:dk2>
        <a:lt2>
          <a:srgbClr val="808080"/>
        </a:lt2>
        <a:accent1>
          <a:srgbClr val="A5949C"/>
        </a:accent1>
        <a:accent2>
          <a:srgbClr val="ABC6B0"/>
        </a:accent2>
        <a:accent3>
          <a:srgbClr val="F6F0EA"/>
        </a:accent3>
        <a:accent4>
          <a:srgbClr val="747572"/>
        </a:accent4>
        <a:accent5>
          <a:srgbClr val="CFC8CB"/>
        </a:accent5>
        <a:accent6>
          <a:srgbClr val="9BB39F"/>
        </a:accent6>
        <a:hlink>
          <a:srgbClr val="95BDB2"/>
        </a:hlink>
        <a:folHlink>
          <a:srgbClr val="CACC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c_eng 14">
        <a:dk1>
          <a:srgbClr val="898A86"/>
        </a:dk1>
        <a:lt1>
          <a:srgbClr val="FFF6EB"/>
        </a:lt1>
        <a:dk2>
          <a:srgbClr val="888383"/>
        </a:dk2>
        <a:lt2>
          <a:srgbClr val="808080"/>
        </a:lt2>
        <a:accent1>
          <a:srgbClr val="A5949C"/>
        </a:accent1>
        <a:accent2>
          <a:srgbClr val="ABC6B0"/>
        </a:accent2>
        <a:accent3>
          <a:srgbClr val="FFFAF3"/>
        </a:accent3>
        <a:accent4>
          <a:srgbClr val="747572"/>
        </a:accent4>
        <a:accent5>
          <a:srgbClr val="CFC8CB"/>
        </a:accent5>
        <a:accent6>
          <a:srgbClr val="9BB39F"/>
        </a:accent6>
        <a:hlink>
          <a:srgbClr val="95BDB2"/>
        </a:hlink>
        <a:folHlink>
          <a:srgbClr val="CACC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c_eng 15">
        <a:dk1>
          <a:srgbClr val="898A86"/>
        </a:dk1>
        <a:lt1>
          <a:srgbClr val="FFF6EB"/>
        </a:lt1>
        <a:dk2>
          <a:srgbClr val="888383"/>
        </a:dk2>
        <a:lt2>
          <a:srgbClr val="808080"/>
        </a:lt2>
        <a:accent1>
          <a:srgbClr val="A5949C"/>
        </a:accent1>
        <a:accent2>
          <a:srgbClr val="C6BAA4"/>
        </a:accent2>
        <a:accent3>
          <a:srgbClr val="FFFAF3"/>
        </a:accent3>
        <a:accent4>
          <a:srgbClr val="747572"/>
        </a:accent4>
        <a:accent5>
          <a:srgbClr val="CFC8CB"/>
        </a:accent5>
        <a:accent6>
          <a:srgbClr val="B3A894"/>
        </a:accent6>
        <a:hlink>
          <a:srgbClr val="BDB19C"/>
        </a:hlink>
        <a:folHlink>
          <a:srgbClr val="CACC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SwedisTransportAdministration</Template>
  <TotalTime>860</TotalTime>
  <Words>312</Words>
  <Application>Microsoft Office PowerPoint</Application>
  <PresentationFormat>Bildspel på skärmen (4:3)</PresentationFormat>
  <Paragraphs>87</Paragraphs>
  <Slides>21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SwedisTransportAdministration</vt:lpstr>
      <vt:lpstr>Anpassad formgivning</vt:lpstr>
      <vt:lpstr>vcc_eng</vt:lpstr>
      <vt:lpstr>Bitmappsbild</vt:lpstr>
      <vt:lpstr>Safety Improvements  on  Existing Roads       Lars.Ekman@trafikverket.se</vt:lpstr>
      <vt:lpstr>Bild 2</vt:lpstr>
      <vt:lpstr>Outline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  <vt:lpstr>Division of Responsibilities</vt:lpstr>
      <vt:lpstr>The vehicle of the future - Just like the farmer’s horse: </vt:lpstr>
      <vt:lpstr>Figure 4.4. Prediction for fatalities in 2020 by type of accident based on projection of vehicle and infrastructure technology trends. Source: In-depth studies of fatal accidents.</vt:lpstr>
      <vt:lpstr>Speed limit, road design and car design goes hand in hand!</vt:lpstr>
      <vt:lpstr>Controlling on-coming traffic</vt:lpstr>
      <vt:lpstr>Intersections to roundabouts</vt:lpstr>
      <vt:lpstr> A modern camera system</vt:lpstr>
      <vt:lpstr>Rumbling centerline</vt:lpstr>
      <vt:lpstr>Bild 20</vt:lpstr>
      <vt:lpstr>Conclusion </vt:lpstr>
    </vt:vector>
  </TitlesOfParts>
  <Company>Trafikverket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2+1 roads Sweden      Lars.Ekman@trafikverket.se</dc:title>
  <dc:creator>Lars Ekman</dc:creator>
  <cp:lastModifiedBy>Lars Ekman</cp:lastModifiedBy>
  <cp:revision>14</cp:revision>
  <dcterms:created xsi:type="dcterms:W3CDTF">2012-11-19T15:37:46Z</dcterms:created>
  <dcterms:modified xsi:type="dcterms:W3CDTF">2012-12-02T18:56:41Z</dcterms:modified>
</cp:coreProperties>
</file>